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6" r:id="rId3"/>
    <p:sldId id="311" r:id="rId4"/>
    <p:sldId id="307" r:id="rId5"/>
    <p:sldId id="308" r:id="rId6"/>
    <p:sldId id="309" r:id="rId7"/>
    <p:sldId id="310"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312" r:id="rId27"/>
    <p:sldId id="281" r:id="rId28"/>
    <p:sldId id="282" r:id="rId29"/>
    <p:sldId id="283" r:id="rId30"/>
    <p:sldId id="284" r:id="rId31"/>
    <p:sldId id="285" r:id="rId32"/>
    <p:sldId id="286"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34" r:id="rId51"/>
    <p:sldId id="305" r:id="rId52"/>
    <p:sldId id="313" r:id="rId53"/>
    <p:sldId id="314" r:id="rId54"/>
    <p:sldId id="315" r:id="rId55"/>
    <p:sldId id="316" r:id="rId56"/>
    <p:sldId id="317" r:id="rId57"/>
    <p:sldId id="318" r:id="rId58"/>
    <p:sldId id="319" r:id="rId59"/>
    <p:sldId id="320" r:id="rId60"/>
    <p:sldId id="321" r:id="rId61"/>
    <p:sldId id="322" r:id="rId62"/>
    <p:sldId id="323" r:id="rId63"/>
    <p:sldId id="324" r:id="rId64"/>
    <p:sldId id="325" r:id="rId65"/>
    <p:sldId id="326" r:id="rId66"/>
    <p:sldId id="327" r:id="rId67"/>
    <p:sldId id="328" r:id="rId68"/>
    <p:sldId id="329" r:id="rId69"/>
    <p:sldId id="330" r:id="rId70"/>
    <p:sldId id="331" r:id="rId71"/>
    <p:sldId id="332" r:id="rId72"/>
    <p:sldId id="333" r:id="rId7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5" d="100"/>
          <a:sy n="55" d="100"/>
        </p:scale>
        <p:origin x="-85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B76B5A14-975E-476E-AC01-AA7CB4AD9684}" type="datetimeFigureOut">
              <a:rPr lang="tr-TR" smtClean="0"/>
              <a:pPr/>
              <a:t>20.02.2013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5A278D9-95FE-4BE2-AE24-1168A537AAA3}"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76B5A14-975E-476E-AC01-AA7CB4AD9684}" type="datetimeFigureOut">
              <a:rPr lang="tr-TR" smtClean="0"/>
              <a:pPr/>
              <a:t>20.02.2013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5A278D9-95FE-4BE2-AE24-1168A537AAA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76B5A14-975E-476E-AC01-AA7CB4AD9684}" type="datetimeFigureOut">
              <a:rPr lang="tr-TR" smtClean="0"/>
              <a:pPr/>
              <a:t>20.02.2013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5A278D9-95FE-4BE2-AE24-1168A537AAA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76B5A14-975E-476E-AC01-AA7CB4AD9684}" type="datetimeFigureOut">
              <a:rPr lang="tr-TR" smtClean="0"/>
              <a:pPr/>
              <a:t>20.02.2013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5A278D9-95FE-4BE2-AE24-1168A537AAA3}"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B76B5A14-975E-476E-AC01-AA7CB4AD9684}" type="datetimeFigureOut">
              <a:rPr lang="tr-TR" smtClean="0"/>
              <a:pPr/>
              <a:t>20.02.2013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5A278D9-95FE-4BE2-AE24-1168A537AAA3}"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B76B5A14-975E-476E-AC01-AA7CB4AD9684}" type="datetimeFigureOut">
              <a:rPr lang="tr-TR" smtClean="0"/>
              <a:pPr/>
              <a:t>20.02.2013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5A278D9-95FE-4BE2-AE24-1168A537AAA3}"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B76B5A14-975E-476E-AC01-AA7CB4AD9684}" type="datetimeFigureOut">
              <a:rPr lang="tr-TR" smtClean="0"/>
              <a:pPr/>
              <a:t>20.02.2013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5A278D9-95FE-4BE2-AE24-1168A537AAA3}"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B76B5A14-975E-476E-AC01-AA7CB4AD9684}" type="datetimeFigureOut">
              <a:rPr lang="tr-TR" smtClean="0"/>
              <a:pPr/>
              <a:t>20.02.2013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5A278D9-95FE-4BE2-AE24-1168A537AAA3}"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B76B5A14-975E-476E-AC01-AA7CB4AD9684}" type="datetimeFigureOut">
              <a:rPr lang="tr-TR" smtClean="0"/>
              <a:pPr/>
              <a:t>20.02.2013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5A278D9-95FE-4BE2-AE24-1168A537AAA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B76B5A14-975E-476E-AC01-AA7CB4AD9684}" type="datetimeFigureOut">
              <a:rPr lang="tr-TR" smtClean="0"/>
              <a:pPr/>
              <a:t>20.02.2013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5A278D9-95FE-4BE2-AE24-1168A537AAA3}"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B76B5A14-975E-476E-AC01-AA7CB4AD9684}" type="datetimeFigureOut">
              <a:rPr lang="tr-TR" smtClean="0"/>
              <a:pPr/>
              <a:t>20.02.2013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5A278D9-95FE-4BE2-AE24-1168A537AAA3}"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B5A14-975E-476E-AC01-AA7CB4AD9684}" type="datetimeFigureOut">
              <a:rPr lang="tr-TR" smtClean="0"/>
              <a:pPr/>
              <a:t>20.02.2013</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A278D9-95FE-4BE2-AE24-1168A537AAA3}"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4752528"/>
          </a:xfrm>
        </p:spPr>
        <p:txBody>
          <a:bodyPr>
            <a:normAutofit fontScale="92500" lnSpcReduction="20000"/>
          </a:bodyPr>
          <a:lstStyle/>
          <a:p>
            <a:pPr>
              <a:buNone/>
            </a:pPr>
            <a:r>
              <a:rPr lang="tr-TR" sz="11500" b="1" i="1" dirty="0" smtClean="0">
                <a:latin typeface="Baskerville Old Face" pitchFamily="18" charset="0"/>
              </a:rPr>
              <a:t>				</a:t>
            </a:r>
          </a:p>
          <a:p>
            <a:pPr>
              <a:buNone/>
            </a:pPr>
            <a:r>
              <a:rPr lang="tr-TR" sz="11500" b="1" i="1" dirty="0">
                <a:latin typeface="Baskerville Old Face" pitchFamily="18" charset="0"/>
              </a:rPr>
              <a:t>	</a:t>
            </a:r>
            <a:r>
              <a:rPr lang="tr-TR" sz="11500" b="1" i="1" dirty="0" smtClean="0">
                <a:latin typeface="Baskerville Old Face" pitchFamily="18" charset="0"/>
              </a:rPr>
              <a:t>			SÖZ</a:t>
            </a:r>
          </a:p>
          <a:p>
            <a:pPr>
              <a:buNone/>
            </a:pPr>
            <a:r>
              <a:rPr lang="tr-TR" sz="11500" b="1" i="1" dirty="0" smtClean="0">
                <a:latin typeface="Baskerville Old Face" pitchFamily="18" charset="0"/>
              </a:rPr>
              <a:t>SANATLARI</a:t>
            </a:r>
            <a:endParaRPr lang="tr-TR" sz="11500" b="1" i="1" dirty="0">
              <a:latin typeface="Baskerville Old Fac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fontScale="85000" lnSpcReduction="10000"/>
          </a:bodyPr>
          <a:lstStyle/>
          <a:p>
            <a:pPr>
              <a:buNone/>
            </a:pPr>
            <a:r>
              <a:rPr lang="tr-TR" dirty="0" smtClean="0"/>
              <a:t>	Vurulup tertemiz alnından uzanmış yatıyor</a:t>
            </a:r>
          </a:p>
          <a:p>
            <a:pPr>
              <a:buNone/>
            </a:pPr>
            <a:r>
              <a:rPr lang="tr-TR" dirty="0" smtClean="0"/>
              <a:t>	Bir hilâl uğruna ya Rab ne güneşler batıyor.</a:t>
            </a:r>
          </a:p>
          <a:p>
            <a:pPr>
              <a:buNone/>
            </a:pPr>
            <a:r>
              <a:rPr lang="tr-TR" dirty="0" smtClean="0"/>
              <a:t>	İki kapılı bir handa / Gidiyorum gündüz gece.</a:t>
            </a:r>
          </a:p>
          <a:p>
            <a:pPr>
              <a:buNone/>
            </a:pPr>
            <a:r>
              <a:rPr lang="tr-TR" dirty="0" smtClean="0"/>
              <a:t>	Kurban </a:t>
            </a:r>
            <a:r>
              <a:rPr lang="tr-TR" dirty="0" err="1" smtClean="0"/>
              <a:t>olam</a:t>
            </a:r>
            <a:r>
              <a:rPr lang="tr-TR" dirty="0" smtClean="0"/>
              <a:t> kurban </a:t>
            </a:r>
            <a:r>
              <a:rPr lang="tr-TR" dirty="0" err="1" smtClean="0"/>
              <a:t>olam</a:t>
            </a:r>
            <a:r>
              <a:rPr lang="tr-TR" dirty="0" smtClean="0"/>
              <a:t> / Beşikte yatan kuzuya.</a:t>
            </a:r>
          </a:p>
          <a:p>
            <a:pPr>
              <a:buNone/>
            </a:pPr>
            <a:r>
              <a:rPr lang="tr-TR" dirty="0" smtClean="0"/>
              <a:t>	Yüce dağ başında siyah tül vardır.</a:t>
            </a:r>
          </a:p>
          <a:p>
            <a:pPr>
              <a:buNone/>
            </a:pPr>
            <a:r>
              <a:rPr lang="tr-TR" dirty="0" smtClean="0"/>
              <a:t>	Semanın kandilleri yanmıştı.</a:t>
            </a:r>
          </a:p>
          <a:p>
            <a:pPr>
              <a:buNone/>
            </a:pPr>
            <a:r>
              <a:rPr lang="tr-TR" dirty="0" smtClean="0"/>
              <a:t>	Vatan ufkundaki en güzel çeyiz</a:t>
            </a:r>
          </a:p>
          <a:p>
            <a:pPr>
              <a:buNone/>
            </a:pPr>
            <a:r>
              <a:rPr lang="tr-TR" dirty="0" smtClean="0"/>
              <a:t>	En şanlı süs, baktım yarıya çekildi.</a:t>
            </a:r>
          </a:p>
          <a:p>
            <a:pPr>
              <a:buNone/>
            </a:pPr>
            <a:r>
              <a:rPr lang="tr-TR" dirty="0" smtClean="0"/>
              <a:t>	Yedi tepeli şehirde bıraktım gonca gülümü.</a:t>
            </a:r>
          </a:p>
          <a:p>
            <a:pPr>
              <a:buNone/>
            </a:pPr>
            <a:r>
              <a:rPr lang="tr-TR" dirty="0" smtClean="0"/>
              <a:t>	Saçlarıma yıldız düşmüş koparma anne.</a:t>
            </a:r>
          </a:p>
          <a:p>
            <a:pPr>
              <a:buNone/>
            </a:pPr>
            <a:r>
              <a:rPr lang="tr-TR" dirty="0" smtClean="0"/>
              <a:t>	Görünmez kanatlarıyla hatıralar / Camlara çarpıp duruyor.</a:t>
            </a:r>
          </a:p>
          <a:p>
            <a:pPr>
              <a:buNone/>
            </a:pPr>
            <a:r>
              <a:rPr lang="tr-TR" dirty="0" smtClean="0"/>
              <a:t>	Başımdan bir kova sevda döküldü</a:t>
            </a:r>
          </a:p>
          <a:p>
            <a:pPr>
              <a:buNone/>
            </a:pPr>
            <a:r>
              <a:rPr lang="tr-TR" dirty="0" smtClean="0"/>
              <a:t>	Islanmadım, üşümedim, yandım oy!</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dow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dow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wipe(dow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wipe(dow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wipe(dow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wipe(down)">
                                      <p:cBhvr>
                                        <p:cTn id="67"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a:bodyPr>
          <a:lstStyle/>
          <a:p>
            <a:pPr>
              <a:buNone/>
            </a:pPr>
            <a:r>
              <a:rPr lang="tr-TR" dirty="0" smtClean="0"/>
              <a:t>	TEŞHİS :</a:t>
            </a:r>
          </a:p>
          <a:p>
            <a:pPr>
              <a:buNone/>
            </a:pPr>
            <a:r>
              <a:rPr lang="tr-TR" dirty="0" smtClean="0"/>
              <a:t>	Güneş, denizin mavi sularında saçını yıkıyordu.</a:t>
            </a:r>
          </a:p>
          <a:p>
            <a:pPr>
              <a:buNone/>
            </a:pPr>
            <a:r>
              <a:rPr lang="tr-TR" dirty="0" smtClean="0"/>
              <a:t>	Yürüyordum, ağlıyordu ırmaklar.</a:t>
            </a:r>
          </a:p>
          <a:p>
            <a:pPr>
              <a:buNone/>
            </a:pPr>
            <a:r>
              <a:rPr lang="tr-TR" dirty="0" smtClean="0"/>
              <a:t>	Havada bir dost eli okşuyor elimizi.</a:t>
            </a:r>
          </a:p>
          <a:p>
            <a:pPr>
              <a:buNone/>
            </a:pPr>
            <a:r>
              <a:rPr lang="tr-TR" dirty="0" smtClean="0"/>
              <a:t>	Mor menekşe boyun eğmiş / Yapracığı suya deşmiş.</a:t>
            </a:r>
          </a:p>
          <a:p>
            <a:pPr>
              <a:buNone/>
            </a:pPr>
            <a:r>
              <a:rPr lang="tr-TR" dirty="0" smtClean="0"/>
              <a:t>	Uzak dağlarda kaybolmuş bir bulut/Rüzgârın bir unutkanlığıdır.</a:t>
            </a:r>
          </a:p>
          <a:p>
            <a:pPr>
              <a:buNone/>
            </a:pPr>
            <a:r>
              <a:rPr lang="tr-TR" dirty="0" smtClean="0"/>
              <a:t>	Varsın bahçelerde rüzgâr gezinsin.</a:t>
            </a:r>
          </a:p>
          <a:p>
            <a:pPr>
              <a:buNone/>
            </a:pPr>
            <a:r>
              <a:rPr lang="tr-TR" dirty="0" smtClean="0"/>
              <a:t>	Ufuklar merhametsiz, rüzgârlar hoyrat</a:t>
            </a:r>
          </a:p>
          <a:p>
            <a:pPr>
              <a:buNone/>
            </a:pPr>
            <a:r>
              <a:rPr lang="tr-TR" dirty="0" smtClean="0"/>
              <a:t>	Yok artık can verdi aydınlık mevsimler.</a:t>
            </a:r>
          </a:p>
          <a:p>
            <a:pPr>
              <a:buNone/>
            </a:pPr>
            <a:endParaRPr lang="tr-TR" dirty="0" smtClean="0"/>
          </a:p>
          <a:p>
            <a:pPr>
              <a:buNone/>
            </a:pPr>
            <a:endParaRPr lang="tr-TR" dirty="0" smtClean="0"/>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dow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down)">
                                      <p:cBhvr>
                                        <p:cTn id="4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a:bodyPr>
          <a:lstStyle/>
          <a:p>
            <a:pPr>
              <a:buNone/>
            </a:pPr>
            <a:r>
              <a:rPr lang="tr-TR" dirty="0" smtClean="0"/>
              <a:t>	İNTAK:</a:t>
            </a:r>
          </a:p>
          <a:p>
            <a:pPr>
              <a:buNone/>
            </a:pPr>
            <a:r>
              <a:rPr lang="tr-TR" dirty="0" smtClean="0"/>
              <a:t>	Tekerlekler yollara bir şeyler anlatıyor.</a:t>
            </a:r>
          </a:p>
          <a:p>
            <a:pPr>
              <a:buNone/>
            </a:pPr>
            <a:r>
              <a:rPr lang="tr-TR" dirty="0" smtClean="0"/>
              <a:t>	Durur tekbir alır dağlar / Döner dağlarda kartallar.</a:t>
            </a:r>
          </a:p>
          <a:p>
            <a:pPr lvl="0">
              <a:buNone/>
            </a:pPr>
            <a:r>
              <a:rPr lang="tr-TR" dirty="0" smtClean="0"/>
              <a:t>	Ben bir ayrıkotuyum                                                   Ne buğday amcam, ne pirinç dayım                                  Mısırla akraba bile değilim.                                              Bir yeşermeye göreyim:                                                 Kızmasınlar halim duman                                         Canıma kastederler yapabilseler                                           Ama nafile kurumam.</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fontScale="85000" lnSpcReduction="20000"/>
          </a:bodyPr>
          <a:lstStyle/>
          <a:p>
            <a:pPr>
              <a:buNone/>
            </a:pPr>
            <a:r>
              <a:rPr lang="tr-TR" dirty="0" smtClean="0"/>
              <a:t>	</a:t>
            </a:r>
            <a:r>
              <a:rPr lang="tr-TR" b="1" dirty="0" smtClean="0"/>
              <a:t>KİNAYE ( DEĞİNMECE )</a:t>
            </a:r>
          </a:p>
          <a:p>
            <a:pPr>
              <a:buNone/>
            </a:pPr>
            <a:r>
              <a:rPr lang="tr-TR" dirty="0" smtClean="0"/>
              <a:t>	Ateş olmayan yerden duman çıkmaz.</a:t>
            </a:r>
          </a:p>
          <a:p>
            <a:pPr>
              <a:buNone/>
            </a:pPr>
            <a:r>
              <a:rPr lang="tr-TR" dirty="0" smtClean="0"/>
              <a:t>	Gül dikensiz olmaz.</a:t>
            </a:r>
          </a:p>
          <a:p>
            <a:pPr>
              <a:buNone/>
            </a:pPr>
            <a:r>
              <a:rPr lang="tr-TR" dirty="0" smtClean="0"/>
              <a:t>	Bulamadım dünyada gönle mekân</a:t>
            </a:r>
            <a:br>
              <a:rPr lang="tr-TR" dirty="0" smtClean="0"/>
            </a:br>
            <a:r>
              <a:rPr lang="tr-TR" dirty="0" smtClean="0"/>
              <a:t>Nerde bir gül bitse etrafı diken</a:t>
            </a:r>
          </a:p>
          <a:p>
            <a:pPr>
              <a:buNone/>
            </a:pPr>
            <a:r>
              <a:rPr lang="tr-TR" dirty="0" smtClean="0"/>
              <a:t>	Dadaloğlu’m der ki belim büküldü</a:t>
            </a:r>
            <a:br>
              <a:rPr lang="tr-TR" dirty="0" smtClean="0"/>
            </a:br>
            <a:r>
              <a:rPr lang="tr-TR" dirty="0" smtClean="0"/>
              <a:t>Gözümün cevheri yere döküldü</a:t>
            </a:r>
          </a:p>
          <a:p>
            <a:pPr>
              <a:buNone/>
            </a:pPr>
            <a:r>
              <a:rPr lang="tr-TR" dirty="0" smtClean="0"/>
              <a:t>	Dilber bezme (meclise) gelince yüzü güldü </a:t>
            </a:r>
            <a:r>
              <a:rPr lang="tr-TR" dirty="0" err="1" smtClean="0"/>
              <a:t>aşıkın</a:t>
            </a:r>
            <a:r>
              <a:rPr lang="tr-TR" dirty="0" smtClean="0"/>
              <a:t>.</a:t>
            </a:r>
          </a:p>
          <a:p>
            <a:pPr>
              <a:buNone/>
            </a:pPr>
            <a:r>
              <a:rPr lang="tr-TR" dirty="0" smtClean="0"/>
              <a:t>	Mum dibine ışık vermez.</a:t>
            </a:r>
          </a:p>
          <a:p>
            <a:pPr>
              <a:buNone/>
            </a:pPr>
            <a:r>
              <a:rPr lang="tr-TR" dirty="0" smtClean="0"/>
              <a:t>	Hamama giren terler.</a:t>
            </a:r>
          </a:p>
          <a:p>
            <a:pPr>
              <a:buNone/>
            </a:pPr>
            <a:r>
              <a:rPr lang="tr-TR" dirty="0" smtClean="0"/>
              <a:t>	Taşıma su ile değirmen dönmez.</a:t>
            </a:r>
          </a:p>
          <a:p>
            <a:pPr>
              <a:buNone/>
            </a:pPr>
            <a:r>
              <a:rPr lang="tr-TR" dirty="0" smtClean="0"/>
              <a:t>	Yuvarlanan taş yosun tutmaz.</a:t>
            </a:r>
          </a:p>
          <a:p>
            <a:pPr>
              <a:buNone/>
            </a:pPr>
            <a:r>
              <a:rPr lang="tr-TR" dirty="0" smtClean="0"/>
              <a:t>	Ateş düştüğü yeri yakar.</a:t>
            </a:r>
          </a:p>
          <a:p>
            <a:pPr>
              <a:buNone/>
            </a:pPr>
            <a:r>
              <a:rPr lang="tr-TR" dirty="0" smtClean="0"/>
              <a:t>	Yaptığı hatayı anlayınca yüzü kızardı.</a:t>
            </a:r>
          </a:p>
          <a:p>
            <a:pPr>
              <a:buNone/>
            </a:pPr>
            <a:r>
              <a:rPr lang="tr-TR" dirty="0" smtClean="0"/>
              <a:t>	"Çocukların velvelesi, herkesi ayağa kaldırdı.”</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dow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dow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wipe(dow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wipe(dow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wipe(dow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wipe(down)">
                                      <p:cBhvr>
                                        <p:cTn id="67"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a:bodyPr>
          <a:lstStyle/>
          <a:p>
            <a:endParaRPr lang="tr-TR" dirty="0" smtClean="0"/>
          </a:p>
          <a:p>
            <a:r>
              <a:rPr lang="tr-TR" dirty="0" smtClean="0"/>
              <a:t>NOT: Kinaye ile kinayeli söyleyiş karıştırılmamalı.</a:t>
            </a:r>
          </a:p>
          <a:p>
            <a:r>
              <a:rPr lang="tr-TR" dirty="0" smtClean="0"/>
              <a:t>Kinayeli söyleyiş alaycı ve imalı olmalıdır.</a:t>
            </a:r>
          </a:p>
          <a:p>
            <a:r>
              <a:rPr lang="tr-TR" dirty="0" smtClean="0"/>
              <a:t>"Eh, bu hızla gidersek, okula belki yarın sabah varırız." ÖSS</a:t>
            </a:r>
            <a:br>
              <a:rPr lang="tr-TR" dirty="0" smtClean="0"/>
            </a:b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down)">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down)">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wipe(down)">
                                      <p:cBhvr>
                                        <p:cTn id="1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fontScale="77500" lnSpcReduction="20000"/>
          </a:bodyPr>
          <a:lstStyle/>
          <a:p>
            <a:pPr lvl="0">
              <a:buNone/>
            </a:pPr>
            <a:r>
              <a:rPr lang="tr-TR" b="1" dirty="0" smtClean="0"/>
              <a:t>	TEVRİYE ( İKİ ANLAMLILIK )</a:t>
            </a:r>
            <a:endParaRPr lang="tr-TR" dirty="0" smtClean="0"/>
          </a:p>
          <a:p>
            <a:pPr lvl="0">
              <a:buNone/>
            </a:pPr>
            <a:r>
              <a:rPr lang="tr-TR" dirty="0" smtClean="0"/>
              <a:t>	Birden çok gerçek anlamı olan bir sözü herkesçe bilinen ( yakın ) anlamında değil de uzak anlamını kastederek kullanmaya denir.</a:t>
            </a:r>
            <a:br>
              <a:rPr lang="tr-TR" dirty="0" smtClean="0"/>
            </a:br>
            <a:r>
              <a:rPr lang="tr-TR" dirty="0" smtClean="0"/>
              <a:t>ÖRNEKLER:</a:t>
            </a:r>
          </a:p>
          <a:p>
            <a:pPr lvl="0">
              <a:buNone/>
            </a:pPr>
            <a:r>
              <a:rPr lang="tr-TR" dirty="0" smtClean="0"/>
              <a:t>	"Bu kadar letafet çünkü sende var</a:t>
            </a:r>
            <a:br>
              <a:rPr lang="tr-TR" dirty="0" smtClean="0"/>
            </a:br>
            <a:r>
              <a:rPr lang="tr-TR" dirty="0" smtClean="0"/>
              <a:t>  Beyaz gerdanında bir de ben gerek“</a:t>
            </a:r>
          </a:p>
          <a:p>
            <a:pPr lvl="0">
              <a:buNone/>
            </a:pPr>
            <a:r>
              <a:rPr lang="tr-TR" dirty="0" smtClean="0"/>
              <a:t>	"</a:t>
            </a:r>
            <a:r>
              <a:rPr lang="tr-TR" dirty="0" err="1" smtClean="0"/>
              <a:t>Âvâzeyi</a:t>
            </a:r>
            <a:r>
              <a:rPr lang="tr-TR" dirty="0" smtClean="0"/>
              <a:t> bu âleme </a:t>
            </a:r>
            <a:r>
              <a:rPr lang="tr-TR" dirty="0" err="1" smtClean="0"/>
              <a:t>Dâvud</a:t>
            </a:r>
            <a:r>
              <a:rPr lang="tr-TR" dirty="0" smtClean="0"/>
              <a:t> gibi sal </a:t>
            </a:r>
            <a:br>
              <a:rPr lang="tr-TR" dirty="0" smtClean="0"/>
            </a:br>
            <a:r>
              <a:rPr lang="tr-TR" dirty="0" smtClean="0"/>
              <a:t>  </a:t>
            </a:r>
            <a:r>
              <a:rPr lang="tr-TR" dirty="0" err="1" smtClean="0"/>
              <a:t>Bâkî</a:t>
            </a:r>
            <a:r>
              <a:rPr lang="tr-TR" dirty="0" smtClean="0"/>
              <a:t> kalan bu kubbede bir hoş </a:t>
            </a:r>
            <a:r>
              <a:rPr lang="tr-TR" dirty="0" err="1" smtClean="0"/>
              <a:t>sadâ</a:t>
            </a:r>
            <a:r>
              <a:rPr lang="tr-TR" dirty="0" smtClean="0"/>
              <a:t> imiş“</a:t>
            </a:r>
          </a:p>
          <a:p>
            <a:pPr lvl="0">
              <a:buNone/>
            </a:pPr>
            <a:r>
              <a:rPr lang="tr-TR" dirty="0" smtClean="0"/>
              <a:t>	"Gül gülse </a:t>
            </a:r>
            <a:r>
              <a:rPr lang="tr-TR" dirty="0" err="1" smtClean="0"/>
              <a:t>dâim</a:t>
            </a:r>
            <a:r>
              <a:rPr lang="tr-TR" dirty="0" smtClean="0"/>
              <a:t> ağlasa bülbül </a:t>
            </a:r>
            <a:r>
              <a:rPr lang="tr-TR" dirty="0" err="1" smtClean="0"/>
              <a:t>aceb</a:t>
            </a:r>
            <a:r>
              <a:rPr lang="tr-TR" dirty="0" smtClean="0"/>
              <a:t> </a:t>
            </a:r>
            <a:r>
              <a:rPr lang="tr-TR" dirty="0" err="1" smtClean="0"/>
              <a:t>değül</a:t>
            </a:r>
            <a:r>
              <a:rPr lang="tr-TR" dirty="0" smtClean="0"/>
              <a:t/>
            </a:r>
            <a:br>
              <a:rPr lang="tr-TR" dirty="0" smtClean="0"/>
            </a:br>
            <a:r>
              <a:rPr lang="tr-TR" dirty="0" smtClean="0"/>
              <a:t>  Zira kimine ağla demişler, kimine gül “</a:t>
            </a:r>
          </a:p>
          <a:p>
            <a:pPr lvl="0">
              <a:buNone/>
            </a:pPr>
            <a:r>
              <a:rPr lang="tr-TR" dirty="0" smtClean="0"/>
              <a:t>	"Koyup kaldırmada ikide birde </a:t>
            </a:r>
            <a:br>
              <a:rPr lang="tr-TR" dirty="0" smtClean="0"/>
            </a:br>
            <a:r>
              <a:rPr lang="tr-TR" dirty="0" smtClean="0"/>
              <a:t>  Kazan devrildi, söndürdü ocağı“</a:t>
            </a:r>
          </a:p>
          <a:p>
            <a:pPr lvl="0">
              <a:buNone/>
            </a:pPr>
            <a:r>
              <a:rPr lang="tr-TR" dirty="0" smtClean="0"/>
              <a:t>	"Bana </a:t>
            </a:r>
            <a:r>
              <a:rPr lang="tr-TR" dirty="0" err="1" smtClean="0"/>
              <a:t>Tâhir</a:t>
            </a:r>
            <a:r>
              <a:rPr lang="tr-TR" dirty="0" smtClean="0"/>
              <a:t> Efendi </a:t>
            </a:r>
            <a:r>
              <a:rPr lang="tr-TR" dirty="0" err="1" smtClean="0"/>
              <a:t>kelp</a:t>
            </a:r>
            <a:r>
              <a:rPr lang="tr-TR" dirty="0" smtClean="0"/>
              <a:t> demiş</a:t>
            </a:r>
            <a:br>
              <a:rPr lang="tr-TR" dirty="0" smtClean="0"/>
            </a:br>
            <a:r>
              <a:rPr lang="tr-TR" dirty="0" smtClean="0"/>
              <a:t>  İltifatı bu sözde </a:t>
            </a:r>
            <a:r>
              <a:rPr lang="tr-TR" dirty="0" err="1" smtClean="0"/>
              <a:t>zâhirdir</a:t>
            </a:r>
            <a:r>
              <a:rPr lang="tr-TR" dirty="0" smtClean="0"/>
              <a:t/>
            </a:r>
            <a:br>
              <a:rPr lang="tr-TR" dirty="0" smtClean="0"/>
            </a:br>
            <a:r>
              <a:rPr lang="tr-TR" dirty="0" smtClean="0"/>
              <a:t>  </a:t>
            </a:r>
            <a:r>
              <a:rPr lang="tr-TR" dirty="0" err="1" smtClean="0"/>
              <a:t>Mâlikî</a:t>
            </a:r>
            <a:r>
              <a:rPr lang="tr-TR" dirty="0" smtClean="0"/>
              <a:t> mezhebim benim </a:t>
            </a:r>
            <a:r>
              <a:rPr lang="tr-TR" dirty="0" err="1" smtClean="0"/>
              <a:t>zirâ</a:t>
            </a:r>
            <a:r>
              <a:rPr lang="tr-TR" dirty="0" smtClean="0"/>
              <a:t/>
            </a:r>
            <a:br>
              <a:rPr lang="tr-TR" dirty="0" smtClean="0"/>
            </a:br>
            <a:r>
              <a:rPr lang="tr-TR" dirty="0" smtClean="0"/>
              <a:t>  </a:t>
            </a:r>
            <a:r>
              <a:rPr lang="tr-TR" dirty="0" err="1" smtClean="0"/>
              <a:t>İtikatımca</a:t>
            </a:r>
            <a:r>
              <a:rPr lang="tr-TR" dirty="0" smtClean="0"/>
              <a:t> </a:t>
            </a:r>
            <a:r>
              <a:rPr lang="tr-TR" dirty="0" err="1" smtClean="0"/>
              <a:t>kelp</a:t>
            </a:r>
            <a:r>
              <a:rPr lang="tr-TR" dirty="0" smtClean="0"/>
              <a:t> </a:t>
            </a:r>
            <a:r>
              <a:rPr lang="tr-TR" dirty="0" err="1" smtClean="0"/>
              <a:t>tâhirdir</a:t>
            </a:r>
            <a:r>
              <a:rPr lang="tr-TR" dirty="0" smtClean="0"/>
              <a:t>.</a:t>
            </a:r>
          </a:p>
          <a:p>
            <a:pPr lvl="0">
              <a:buNone/>
            </a:pPr>
            <a:r>
              <a:rPr lang="tr-TR" dirty="0" smtClean="0"/>
              <a:t>	Sarımsak da acıdır ama her eve lazım bir dişi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down)">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fontScale="85000" lnSpcReduction="10000"/>
          </a:bodyPr>
          <a:lstStyle/>
          <a:p>
            <a:pPr lvl="0"/>
            <a:endParaRPr lang="tr-TR" dirty="0" smtClean="0"/>
          </a:p>
          <a:p>
            <a:pPr>
              <a:buNone/>
            </a:pPr>
            <a:r>
              <a:rPr lang="tr-TR" b="1" dirty="0" smtClean="0"/>
              <a:t>	HÜSNÜTALİL ( GÜZEL NEDEN BULMA )</a:t>
            </a:r>
            <a:r>
              <a:rPr lang="tr-TR" dirty="0" smtClean="0"/>
              <a:t/>
            </a:r>
            <a:br>
              <a:rPr lang="tr-TR" dirty="0" smtClean="0"/>
            </a:br>
            <a:r>
              <a:rPr lang="tr-TR" dirty="0" smtClean="0"/>
              <a:t>Herhangi bir olayı gerçek nedeninin dışında daha güzel ve hayali bir nedene bağlayarak açıklama sanatıdır.</a:t>
            </a:r>
            <a:br>
              <a:rPr lang="tr-TR" dirty="0" smtClean="0"/>
            </a:br>
            <a:r>
              <a:rPr lang="tr-TR" dirty="0" smtClean="0"/>
              <a:t>ÖRNEKLER</a:t>
            </a:r>
          </a:p>
          <a:p>
            <a:pPr>
              <a:buNone/>
            </a:pPr>
            <a:r>
              <a:rPr lang="tr-TR" dirty="0" smtClean="0"/>
              <a:t>	Sen gittin yaslara büründü cihan</a:t>
            </a:r>
            <a:br>
              <a:rPr lang="tr-TR" dirty="0" smtClean="0"/>
            </a:br>
            <a:r>
              <a:rPr lang="tr-TR" dirty="0" smtClean="0"/>
              <a:t>Soluyor dallarda gül dertli dertli“</a:t>
            </a:r>
          </a:p>
          <a:p>
            <a:pPr>
              <a:buNone/>
            </a:pPr>
            <a:r>
              <a:rPr lang="tr-TR" dirty="0" smtClean="0"/>
              <a:t>	Güzel şeyler düşünelim diye </a:t>
            </a:r>
            <a:br>
              <a:rPr lang="tr-TR" dirty="0" smtClean="0"/>
            </a:br>
            <a:r>
              <a:rPr lang="tr-TR" dirty="0" smtClean="0"/>
              <a:t>Yemyeşil oluvermiş ağaçlar“</a:t>
            </a:r>
          </a:p>
          <a:p>
            <a:pPr>
              <a:buNone/>
            </a:pPr>
            <a:r>
              <a:rPr lang="tr-TR" dirty="0" smtClean="0"/>
              <a:t>	Yeni bir ülkede yem vermek için atlarına </a:t>
            </a:r>
            <a:br>
              <a:rPr lang="tr-TR" dirty="0" smtClean="0"/>
            </a:br>
            <a:r>
              <a:rPr lang="tr-TR" dirty="0" smtClean="0"/>
              <a:t>Nice bin atlı kapılmıştı fetih rüzgârına“</a:t>
            </a:r>
          </a:p>
          <a:p>
            <a:pPr>
              <a:buNone/>
            </a:pPr>
            <a:r>
              <a:rPr lang="tr-TR" dirty="0" smtClean="0"/>
              <a:t>	Sen yoksun hiçbir şey yok</a:t>
            </a:r>
            <a:br>
              <a:rPr lang="tr-TR" dirty="0" smtClean="0"/>
            </a:br>
            <a:r>
              <a:rPr lang="tr-TR" dirty="0" smtClean="0"/>
              <a:t>Güneşin rengi</a:t>
            </a:r>
            <a:br>
              <a:rPr lang="tr-TR" dirty="0" smtClean="0"/>
            </a:br>
            <a:r>
              <a:rPr lang="tr-TR" dirty="0" smtClean="0"/>
              <a:t>Ağustos yıldızlarının sıcaklığı</a:t>
            </a:r>
            <a:br>
              <a:rPr lang="tr-TR" dirty="0" smtClean="0"/>
            </a:br>
            <a:r>
              <a:rPr lang="tr-TR" dirty="0" smtClean="0"/>
              <a:t>Karanfil kokusu“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down)">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down)">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wipe(down)">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wipe(down)">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wipe(down)">
                                      <p:cBhvr>
                                        <p:cTn id="2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fontScale="92500" lnSpcReduction="20000"/>
          </a:bodyPr>
          <a:lstStyle/>
          <a:p>
            <a:pPr>
              <a:buNone/>
            </a:pPr>
            <a:r>
              <a:rPr lang="tr-TR" b="1" dirty="0" smtClean="0"/>
              <a:t>	TECÂHÜLÜÂRİF ( BİLMEZLİKTEN GELME )</a:t>
            </a:r>
            <a:endParaRPr lang="tr-TR" dirty="0" smtClean="0"/>
          </a:p>
          <a:p>
            <a:pPr>
              <a:buNone/>
            </a:pPr>
            <a:r>
              <a:rPr lang="tr-TR" dirty="0" smtClean="0"/>
              <a:t>	Yılın ilk karı yağdı</a:t>
            </a:r>
            <a:br>
              <a:rPr lang="tr-TR" dirty="0" smtClean="0"/>
            </a:br>
            <a:r>
              <a:rPr lang="tr-TR" dirty="0" smtClean="0"/>
              <a:t>İyice kısaldı günler</a:t>
            </a:r>
            <a:br>
              <a:rPr lang="tr-TR" dirty="0" smtClean="0"/>
            </a:br>
            <a:r>
              <a:rPr lang="tr-TR" dirty="0" smtClean="0"/>
              <a:t>Ölülerimiz üşür mü ki?</a:t>
            </a:r>
          </a:p>
          <a:p>
            <a:pPr>
              <a:buNone/>
            </a:pPr>
            <a:r>
              <a:rPr lang="tr-TR" dirty="0" smtClean="0"/>
              <a:t>	Göz gördü gönül sevdi seni ey yüzü </a:t>
            </a:r>
            <a:r>
              <a:rPr lang="tr-TR" dirty="0" err="1" smtClean="0"/>
              <a:t>mâhım</a:t>
            </a:r>
            <a:r>
              <a:rPr lang="tr-TR" dirty="0" smtClean="0"/>
              <a:t/>
            </a:r>
            <a:br>
              <a:rPr lang="tr-TR" dirty="0" smtClean="0"/>
            </a:br>
            <a:r>
              <a:rPr lang="tr-TR" dirty="0" smtClean="0"/>
              <a:t>Kurbanın </a:t>
            </a:r>
            <a:r>
              <a:rPr lang="tr-TR" dirty="0" err="1" smtClean="0"/>
              <a:t>olam</a:t>
            </a:r>
            <a:r>
              <a:rPr lang="tr-TR" dirty="0" smtClean="0"/>
              <a:t> var mı benim bunda günahım</a:t>
            </a:r>
          </a:p>
          <a:p>
            <a:pPr>
              <a:buNone/>
            </a:pPr>
            <a:r>
              <a:rPr lang="tr-TR" dirty="0" smtClean="0"/>
              <a:t>	Dün gece yoktu ki / Bu dağ buraya nasıl gelmiş? </a:t>
            </a:r>
          </a:p>
          <a:p>
            <a:pPr>
              <a:buNone/>
            </a:pPr>
            <a:r>
              <a:rPr lang="tr-TR" dirty="0" smtClean="0"/>
              <a:t>	</a:t>
            </a:r>
            <a:r>
              <a:rPr lang="tr-TR" dirty="0" err="1" smtClean="0"/>
              <a:t>Çördükler</a:t>
            </a:r>
            <a:r>
              <a:rPr lang="tr-TR" dirty="0" smtClean="0"/>
              <a:t>, cevizler, iğdeler</a:t>
            </a:r>
            <a:br>
              <a:rPr lang="tr-TR" dirty="0" smtClean="0"/>
            </a:br>
            <a:r>
              <a:rPr lang="tr-TR" dirty="0" smtClean="0"/>
              <a:t>Gidin bakın gölgeleri orda mı? </a:t>
            </a:r>
          </a:p>
          <a:p>
            <a:pPr>
              <a:buNone/>
            </a:pPr>
            <a:r>
              <a:rPr lang="tr-TR" dirty="0" smtClean="0"/>
              <a:t>	Şakaklarıma kar mı yağdı ne var</a:t>
            </a:r>
            <a:br>
              <a:rPr lang="tr-TR" dirty="0" smtClean="0"/>
            </a:br>
            <a:r>
              <a:rPr lang="tr-TR" dirty="0" smtClean="0"/>
              <a:t>Benim Allah'ım bu çizgili yüz? </a:t>
            </a:r>
          </a:p>
          <a:p>
            <a:pPr>
              <a:buNone/>
            </a:pPr>
            <a:r>
              <a:rPr lang="tr-TR" dirty="0" smtClean="0"/>
              <a:t>	Sular mı yandı neden tunca benziyor mermer? </a:t>
            </a:r>
          </a:p>
          <a:p>
            <a:pPr>
              <a:buNone/>
            </a:pPr>
            <a:r>
              <a:rPr lang="tr-TR" dirty="0" smtClean="0"/>
              <a:t>	Arzu dolu, yaşamak dolu</a:t>
            </a:r>
            <a:br>
              <a:rPr lang="tr-TR" dirty="0" smtClean="0"/>
            </a:br>
            <a:r>
              <a:rPr lang="tr-TR" dirty="0" smtClean="0"/>
              <a:t>Bu eller miydi resimleri tutarken uyuyan?</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down)">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a:bodyPr>
          <a:lstStyle/>
          <a:p>
            <a:endParaRPr lang="tr-TR" b="1" dirty="0" smtClean="0"/>
          </a:p>
          <a:p>
            <a:endParaRPr lang="tr-TR" b="1" dirty="0" smtClean="0"/>
          </a:p>
          <a:p>
            <a:r>
              <a:rPr lang="tr-TR" b="1" dirty="0" smtClean="0"/>
              <a:t>TENASÜP ( UYGUNLUK )</a:t>
            </a:r>
            <a:endParaRPr lang="tr-TR" dirty="0" smtClean="0"/>
          </a:p>
          <a:p>
            <a:r>
              <a:rPr lang="tr-TR" dirty="0" smtClean="0"/>
              <a:t>Suya versin </a:t>
            </a:r>
            <a:r>
              <a:rPr lang="tr-TR" dirty="0" err="1" smtClean="0"/>
              <a:t>bâğban</a:t>
            </a:r>
            <a:r>
              <a:rPr lang="tr-TR" dirty="0" smtClean="0"/>
              <a:t> </a:t>
            </a:r>
            <a:r>
              <a:rPr lang="tr-TR" dirty="0" err="1" smtClean="0"/>
              <a:t>gülzârı</a:t>
            </a:r>
            <a:r>
              <a:rPr lang="tr-TR" dirty="0" smtClean="0"/>
              <a:t> zahmet çekmesin</a:t>
            </a:r>
            <a:br>
              <a:rPr lang="tr-TR" dirty="0" smtClean="0"/>
            </a:br>
            <a:r>
              <a:rPr lang="tr-TR" dirty="0" smtClean="0"/>
              <a:t>Bir gül açılmaz yüzün tek verse bin </a:t>
            </a:r>
            <a:r>
              <a:rPr lang="tr-TR" dirty="0" err="1" smtClean="0"/>
              <a:t>gülzâre</a:t>
            </a:r>
            <a:r>
              <a:rPr lang="tr-TR" dirty="0" smtClean="0"/>
              <a:t> su“</a:t>
            </a:r>
          </a:p>
          <a:p>
            <a:r>
              <a:rPr lang="tr-TR" dirty="0" smtClean="0"/>
              <a:t>Lâleyi, sümbülü gülü </a:t>
            </a:r>
            <a:r>
              <a:rPr lang="tr-TR" dirty="0" err="1" smtClean="0"/>
              <a:t>hâr</a:t>
            </a:r>
            <a:r>
              <a:rPr lang="tr-TR" dirty="0" smtClean="0"/>
              <a:t> almış</a:t>
            </a:r>
            <a:br>
              <a:rPr lang="tr-TR" dirty="0" smtClean="0"/>
            </a:br>
            <a:r>
              <a:rPr lang="tr-TR" dirty="0" smtClean="0"/>
              <a:t>Zevk u şevk ehlini </a:t>
            </a:r>
            <a:r>
              <a:rPr lang="tr-TR" dirty="0" err="1" smtClean="0"/>
              <a:t>âh</a:t>
            </a:r>
            <a:r>
              <a:rPr lang="tr-TR" dirty="0" smtClean="0"/>
              <a:t> u </a:t>
            </a:r>
            <a:r>
              <a:rPr lang="tr-TR" dirty="0" err="1" smtClean="0"/>
              <a:t>zâr</a:t>
            </a:r>
            <a:r>
              <a:rPr lang="tr-TR" dirty="0" smtClean="0"/>
              <a:t> almış.“</a:t>
            </a:r>
          </a:p>
          <a:p>
            <a:r>
              <a:rPr lang="tr-TR" dirty="0" smtClean="0"/>
              <a:t>Aşk derdinden </a:t>
            </a:r>
            <a:r>
              <a:rPr lang="tr-TR" dirty="0" err="1" smtClean="0"/>
              <a:t>hoşem</a:t>
            </a:r>
            <a:r>
              <a:rPr lang="tr-TR" dirty="0" smtClean="0"/>
              <a:t> el çek ilacımdan </a:t>
            </a:r>
            <a:r>
              <a:rPr lang="tr-TR" dirty="0" err="1" smtClean="0"/>
              <a:t>tabib</a:t>
            </a:r>
            <a:r>
              <a:rPr lang="tr-TR" dirty="0" smtClean="0"/>
              <a:t>      Kılma derman kim helakim zehri dermanındadır</a:t>
            </a:r>
            <a:br>
              <a:rPr lang="tr-TR" dirty="0" smtClean="0"/>
            </a:b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wipe(down)">
                                      <p:cBhvr>
                                        <p:cTn id="7" dur="500"/>
                                        <p:tgtEl>
                                          <p:spTgt spid="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wipe(down)">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wipe(down)">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wipe(down)">
                                      <p:cBhvr>
                                        <p:cTn id="2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fontScale="85000" lnSpcReduction="20000"/>
          </a:bodyPr>
          <a:lstStyle/>
          <a:p>
            <a:pPr>
              <a:buNone/>
            </a:pPr>
            <a:r>
              <a:rPr lang="tr-TR" b="1" dirty="0" smtClean="0"/>
              <a:t>	LEFFÜNEŞR ( SIRALI AÇIKLAMA )</a:t>
            </a:r>
            <a:endParaRPr lang="tr-TR" dirty="0" smtClean="0"/>
          </a:p>
          <a:p>
            <a:pPr>
              <a:buNone/>
            </a:pPr>
            <a:r>
              <a:rPr lang="tr-TR" dirty="0" smtClean="0"/>
              <a:t>	Sen bana en sadık arkadaştın</a:t>
            </a:r>
            <a:br>
              <a:rPr lang="tr-TR" dirty="0" smtClean="0"/>
            </a:br>
            <a:r>
              <a:rPr lang="tr-TR" dirty="0" smtClean="0"/>
              <a:t>Gönlümde ateştin, gözümde yaştın</a:t>
            </a:r>
            <a:br>
              <a:rPr lang="tr-TR" dirty="0" smtClean="0"/>
            </a:br>
            <a:r>
              <a:rPr lang="tr-TR" dirty="0" smtClean="0"/>
              <a:t>Ne diye tutuştun, ne diye taştın</a:t>
            </a:r>
            <a:br>
              <a:rPr lang="tr-TR" dirty="0" smtClean="0"/>
            </a:br>
            <a:r>
              <a:rPr lang="tr-TR" dirty="0" smtClean="0"/>
              <a:t>Beni kıskandırıp durmalı mıydın?</a:t>
            </a:r>
          </a:p>
          <a:p>
            <a:pPr>
              <a:buNone/>
            </a:pPr>
            <a:r>
              <a:rPr lang="tr-TR" dirty="0" smtClean="0"/>
              <a:t>	İşte gördüğünüz üzere, savaş ve barışa işaret olarak, bir elimizde kan dökücü mızrak, bir elimizde de zeytin dalı var; ikisinden birini seçerek kabul buyurunuz.</a:t>
            </a:r>
          </a:p>
          <a:p>
            <a:pPr>
              <a:buNone/>
            </a:pPr>
            <a:r>
              <a:rPr lang="tr-TR" dirty="0" smtClean="0"/>
              <a:t>	Deli eder insanı bu deniz, bu </a:t>
            </a:r>
            <a:r>
              <a:rPr lang="tr-TR" dirty="0" err="1" smtClean="0"/>
              <a:t>gökyüz</a:t>
            </a:r>
            <a:r>
              <a:rPr lang="tr-TR" dirty="0" smtClean="0"/>
              <a:t/>
            </a:r>
            <a:br>
              <a:rPr lang="tr-TR" dirty="0" smtClean="0"/>
            </a:br>
            <a:r>
              <a:rPr lang="tr-TR" dirty="0" smtClean="0"/>
              <a:t>Göz kırpar yıldızlar, türkü söyler balıklar.</a:t>
            </a:r>
          </a:p>
          <a:p>
            <a:r>
              <a:rPr lang="tr-TR" dirty="0" smtClean="0"/>
              <a:t>Bakışların kor ateş / Duruşun durgun su</a:t>
            </a:r>
            <a:br>
              <a:rPr lang="tr-TR" dirty="0" smtClean="0"/>
            </a:br>
            <a:r>
              <a:rPr lang="tr-TR" dirty="0" smtClean="0"/>
              <a:t>Biri yakar, biri boğar.</a:t>
            </a:r>
          </a:p>
          <a:p>
            <a:r>
              <a:rPr lang="tr-TR" dirty="0" err="1" smtClean="0"/>
              <a:t>Bâğ</a:t>
            </a:r>
            <a:r>
              <a:rPr lang="tr-TR" dirty="0" smtClean="0"/>
              <a:t>-ı </a:t>
            </a:r>
            <a:r>
              <a:rPr lang="tr-TR" dirty="0" err="1" smtClean="0"/>
              <a:t>dehrin</a:t>
            </a:r>
            <a:r>
              <a:rPr lang="tr-TR" dirty="0" smtClean="0"/>
              <a:t> hem </a:t>
            </a:r>
            <a:r>
              <a:rPr lang="tr-TR" dirty="0" err="1" smtClean="0"/>
              <a:t>hazânın</a:t>
            </a:r>
            <a:r>
              <a:rPr lang="tr-TR" dirty="0" smtClean="0"/>
              <a:t> hem </a:t>
            </a:r>
            <a:r>
              <a:rPr lang="tr-TR" dirty="0" err="1" smtClean="0"/>
              <a:t>bahârın</a:t>
            </a:r>
            <a:r>
              <a:rPr lang="tr-TR" dirty="0" smtClean="0"/>
              <a:t> görmüşüz</a:t>
            </a:r>
            <a:br>
              <a:rPr lang="tr-TR" dirty="0" smtClean="0"/>
            </a:br>
            <a:r>
              <a:rPr lang="tr-TR" dirty="0" smtClean="0"/>
              <a:t>Biz </a:t>
            </a:r>
            <a:r>
              <a:rPr lang="tr-TR" dirty="0" err="1" smtClean="0"/>
              <a:t>neşâtın</a:t>
            </a:r>
            <a:r>
              <a:rPr lang="tr-TR" dirty="0" smtClean="0"/>
              <a:t> da gamın da </a:t>
            </a:r>
            <a:r>
              <a:rPr lang="tr-TR" dirty="0" err="1" smtClean="0"/>
              <a:t>rûzgârın</a:t>
            </a:r>
            <a:r>
              <a:rPr lang="tr-TR" dirty="0" smtClean="0"/>
              <a:t> görmüşüz.</a:t>
            </a:r>
          </a:p>
          <a:p>
            <a:r>
              <a:rPr lang="tr-TR" dirty="0" err="1" smtClean="0"/>
              <a:t>Bâran</a:t>
            </a:r>
            <a:r>
              <a:rPr lang="tr-TR" dirty="0" smtClean="0"/>
              <a:t> değil, şafak değil, </a:t>
            </a:r>
            <a:r>
              <a:rPr lang="tr-TR" dirty="0" err="1" smtClean="0"/>
              <a:t>ebr</a:t>
            </a:r>
            <a:r>
              <a:rPr lang="tr-TR" dirty="0" smtClean="0"/>
              <a:t>-i seher değil                                         Gözyaşıdır, ciğer kanıdır, </a:t>
            </a:r>
            <a:r>
              <a:rPr lang="tr-TR" dirty="0" err="1" smtClean="0"/>
              <a:t>dâd</a:t>
            </a:r>
            <a:r>
              <a:rPr lang="tr-TR" dirty="0" smtClean="0"/>
              <a:t>-ı ah’tır.</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fontScale="55000" lnSpcReduction="20000"/>
          </a:bodyPr>
          <a:lstStyle/>
          <a:p>
            <a:pPr lvl="0">
              <a:buNone/>
            </a:pPr>
            <a:r>
              <a:rPr lang="tr-TR" sz="4400" b="1" dirty="0" smtClean="0"/>
              <a:t>	MECAZIMÜRSEL (AD AKTARMASI/DÜZ DEĞİŞMECE)</a:t>
            </a:r>
            <a:endParaRPr lang="tr-TR" sz="4400" dirty="0" smtClean="0"/>
          </a:p>
          <a:p>
            <a:pPr lvl="0">
              <a:buNone/>
            </a:pPr>
            <a:r>
              <a:rPr lang="tr-TR" sz="4400" dirty="0" smtClean="0"/>
              <a:t>	Benzetme ilgisi söz konusu olmadan,başka bazı ilgilerle,bir sözün </a:t>
            </a:r>
            <a:br>
              <a:rPr lang="tr-TR" sz="4400" dirty="0" smtClean="0"/>
            </a:br>
            <a:r>
              <a:rPr lang="tr-TR" sz="4400" dirty="0" smtClean="0"/>
              <a:t>başka bir söz yerinde kullanılmasıyla oluşturulan mecazlardır.</a:t>
            </a:r>
            <a:br>
              <a:rPr lang="tr-TR" sz="4400" dirty="0" smtClean="0"/>
            </a:br>
            <a:endParaRPr lang="tr-TR" sz="4400" dirty="0" smtClean="0"/>
          </a:p>
          <a:p>
            <a:pPr lvl="0">
              <a:buNone/>
            </a:pPr>
            <a:r>
              <a:rPr lang="tr-TR" sz="4400" b="1" dirty="0" smtClean="0"/>
              <a:t>	İç -dış ilgisi</a:t>
            </a:r>
          </a:p>
          <a:p>
            <a:pPr lvl="0">
              <a:buNone/>
            </a:pPr>
            <a:r>
              <a:rPr lang="tr-TR" sz="4400" dirty="0" smtClean="0"/>
              <a:t>	"Anne, çamaşır kazanı kaynadı,gel!“</a:t>
            </a:r>
          </a:p>
          <a:p>
            <a:pPr lvl="0">
              <a:buNone/>
            </a:pPr>
            <a:r>
              <a:rPr lang="tr-TR" sz="4400" dirty="0" smtClean="0"/>
              <a:t>	"Üstünü çıkarıp yatağa uzandı.“</a:t>
            </a:r>
          </a:p>
          <a:p>
            <a:pPr lvl="0">
              <a:buNone/>
            </a:pPr>
            <a:r>
              <a:rPr lang="tr-TR" sz="4400" dirty="0" smtClean="0"/>
              <a:t>	"Ne zamandır evde tencere kaynamıyor.</a:t>
            </a:r>
          </a:p>
          <a:p>
            <a:pPr lvl="0">
              <a:buNone/>
            </a:pPr>
            <a:r>
              <a:rPr lang="tr-TR" sz="4400" dirty="0" smtClean="0"/>
              <a:t>	"Bu depoyla Düzce'ye kadar gideriz.“</a:t>
            </a:r>
          </a:p>
          <a:p>
            <a:pPr lvl="0">
              <a:buNone/>
            </a:pPr>
            <a:r>
              <a:rPr lang="tr-TR" sz="4400" dirty="0" smtClean="0"/>
              <a:t>	"Şofben yanıyordu."</a:t>
            </a:r>
            <a:br>
              <a:rPr lang="tr-TR" sz="4400" dirty="0" smtClean="0"/>
            </a:br>
            <a:endParaRPr lang="tr-TR" sz="4400" dirty="0" smtClean="0"/>
          </a:p>
          <a:p>
            <a:pPr>
              <a:buNone/>
            </a:pPr>
            <a:r>
              <a:rPr lang="tr-TR" sz="4400" b="1" dirty="0" smtClean="0"/>
              <a:t>	Parça - bütün ilgisi</a:t>
            </a:r>
            <a:endParaRPr lang="tr-TR" sz="4400" dirty="0" smtClean="0"/>
          </a:p>
          <a:p>
            <a:pPr>
              <a:buNone/>
            </a:pPr>
            <a:r>
              <a:rPr lang="tr-TR" sz="4400" dirty="0" smtClean="0"/>
              <a:t>	"O zamanlar bu gazetede usta kalemler vardı.“</a:t>
            </a:r>
          </a:p>
          <a:p>
            <a:pPr>
              <a:buNone/>
            </a:pPr>
            <a:r>
              <a:rPr lang="tr-TR" sz="4400" dirty="0" smtClean="0"/>
              <a:t>	"Üniversitedeki kürsüsünde yıllarca çalıştı.“</a:t>
            </a:r>
          </a:p>
          <a:p>
            <a:pPr>
              <a:buNone/>
            </a:pPr>
            <a:r>
              <a:rPr lang="tr-TR" sz="4400" dirty="0" smtClean="0"/>
              <a:t>	"Motor gece karanlığında yükünü Bartın'a boşalttı.“</a:t>
            </a:r>
          </a:p>
          <a:p>
            <a:pPr>
              <a:buNone/>
            </a:pPr>
            <a:r>
              <a:rPr lang="tr-TR" sz="4400" dirty="0" smtClean="0"/>
              <a:t>	"Bu sahalarda nice altın ayaklar top koşturdu."</a:t>
            </a:r>
            <a:br>
              <a:rPr lang="tr-TR" sz="4400" dirty="0" smtClean="0"/>
            </a:br>
            <a:r>
              <a:rPr lang="tr-TR" dirty="0" smtClean="0"/>
              <a:t/>
            </a:r>
            <a:br>
              <a:rPr lang="tr-TR" dirty="0" smtClean="0"/>
            </a:b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dow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dow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wipe(dow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wipe(dow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wipe(dow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wipe(down)">
                                      <p:cBhvr>
                                        <p:cTn id="67"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fontScale="92500" lnSpcReduction="20000"/>
          </a:bodyPr>
          <a:lstStyle/>
          <a:p>
            <a:pPr>
              <a:buNone/>
            </a:pPr>
            <a:r>
              <a:rPr lang="tr-TR" b="1" dirty="0" smtClean="0"/>
              <a:t>	ALİTERASYON ( SES YİNELENMESİ )</a:t>
            </a:r>
            <a:endParaRPr lang="tr-TR" dirty="0" smtClean="0"/>
          </a:p>
          <a:p>
            <a:pPr>
              <a:buNone/>
            </a:pPr>
            <a:r>
              <a:rPr lang="tr-TR" dirty="0" smtClean="0"/>
              <a:t>	Sokaktayım, kimsesiz bir sokak ortasında.</a:t>
            </a:r>
          </a:p>
          <a:p>
            <a:pPr>
              <a:buNone/>
            </a:pPr>
            <a:r>
              <a:rPr lang="tr-TR" dirty="0" smtClean="0"/>
              <a:t>	Cinayeti kör bir kayıkçı gördü</a:t>
            </a:r>
            <a:br>
              <a:rPr lang="tr-TR" dirty="0" smtClean="0"/>
            </a:br>
            <a:r>
              <a:rPr lang="tr-TR" dirty="0" smtClean="0"/>
              <a:t>ben gördüm kulaklarım gördü</a:t>
            </a:r>
            <a:br>
              <a:rPr lang="tr-TR" dirty="0" smtClean="0"/>
            </a:br>
            <a:r>
              <a:rPr lang="tr-TR" dirty="0" smtClean="0"/>
              <a:t>vapur kudurdu, kuduz gibi böğürdü</a:t>
            </a:r>
            <a:br>
              <a:rPr lang="tr-TR" dirty="0" smtClean="0"/>
            </a:br>
            <a:r>
              <a:rPr lang="tr-TR" dirty="0" smtClean="0"/>
              <a:t>hiçbiriniz orda yoktunuz.</a:t>
            </a:r>
          </a:p>
          <a:p>
            <a:pPr>
              <a:buNone/>
            </a:pPr>
            <a:r>
              <a:rPr lang="tr-TR" dirty="0" smtClean="0"/>
              <a:t>	Salkım salkım tan yelleri estiğinde</a:t>
            </a:r>
            <a:br>
              <a:rPr lang="tr-TR" dirty="0" smtClean="0"/>
            </a:br>
            <a:r>
              <a:rPr lang="tr-TR" dirty="0" smtClean="0"/>
              <a:t>Sakallı </a:t>
            </a:r>
            <a:r>
              <a:rPr lang="tr-TR" dirty="0" err="1" smtClean="0"/>
              <a:t>bozaç</a:t>
            </a:r>
            <a:r>
              <a:rPr lang="tr-TR" dirty="0" smtClean="0"/>
              <a:t> turgay </a:t>
            </a:r>
            <a:r>
              <a:rPr lang="tr-TR" dirty="0" err="1" smtClean="0"/>
              <a:t>sayradıkça</a:t>
            </a:r>
            <a:r>
              <a:rPr lang="tr-TR" dirty="0" smtClean="0"/>
              <a:t> </a:t>
            </a:r>
          </a:p>
          <a:p>
            <a:r>
              <a:rPr lang="tr-TR" dirty="0" smtClean="0"/>
              <a:t>Dest </a:t>
            </a:r>
            <a:r>
              <a:rPr lang="tr-TR" dirty="0" err="1" smtClean="0"/>
              <a:t>bûsı</a:t>
            </a:r>
            <a:r>
              <a:rPr lang="tr-TR" dirty="0" smtClean="0"/>
              <a:t> </a:t>
            </a:r>
            <a:r>
              <a:rPr lang="tr-TR" dirty="0" err="1" smtClean="0"/>
              <a:t>arzûsiyle</a:t>
            </a:r>
            <a:r>
              <a:rPr lang="tr-TR" dirty="0" smtClean="0"/>
              <a:t> ölürsem dostlar</a:t>
            </a:r>
            <a:br>
              <a:rPr lang="tr-TR" dirty="0" smtClean="0"/>
            </a:br>
            <a:r>
              <a:rPr lang="tr-TR" dirty="0" err="1" smtClean="0"/>
              <a:t>Kûze</a:t>
            </a:r>
            <a:r>
              <a:rPr lang="tr-TR" dirty="0" smtClean="0"/>
              <a:t> </a:t>
            </a:r>
            <a:r>
              <a:rPr lang="tr-TR" dirty="0" err="1" smtClean="0"/>
              <a:t>eylen</a:t>
            </a:r>
            <a:r>
              <a:rPr lang="tr-TR" dirty="0" smtClean="0"/>
              <a:t> toprağım sunun anınla yâre su</a:t>
            </a:r>
          </a:p>
          <a:p>
            <a:r>
              <a:rPr lang="tr-TR" dirty="0" smtClean="0"/>
              <a:t>Sev seni seveni hâk ile </a:t>
            </a:r>
            <a:r>
              <a:rPr lang="tr-TR" dirty="0" err="1" smtClean="0"/>
              <a:t>yeksân</a:t>
            </a:r>
            <a:r>
              <a:rPr lang="tr-TR" dirty="0" smtClean="0"/>
              <a:t> ise</a:t>
            </a:r>
            <a:br>
              <a:rPr lang="tr-TR" dirty="0" smtClean="0"/>
            </a:br>
            <a:r>
              <a:rPr lang="tr-TR" dirty="0" smtClean="0"/>
              <a:t>Sevme seni sevmeyeni Mısır'a </a:t>
            </a:r>
            <a:r>
              <a:rPr lang="tr-TR" dirty="0" err="1" smtClean="0"/>
              <a:t>sultân</a:t>
            </a:r>
            <a:r>
              <a:rPr lang="tr-TR" dirty="0" smtClean="0"/>
              <a:t> ise</a:t>
            </a:r>
          </a:p>
          <a:p>
            <a:r>
              <a:rPr lang="tr-TR" dirty="0" smtClean="0"/>
              <a:t>Eylülde </a:t>
            </a:r>
            <a:r>
              <a:rPr lang="tr-TR" dirty="0" err="1" smtClean="0"/>
              <a:t>melûl</a:t>
            </a:r>
            <a:r>
              <a:rPr lang="tr-TR" dirty="0" smtClean="0"/>
              <a:t> oldu gönül soldu da lâle</a:t>
            </a:r>
            <a:br>
              <a:rPr lang="tr-TR" dirty="0" smtClean="0"/>
            </a:br>
            <a:r>
              <a:rPr lang="tr-TR" dirty="0" smtClean="0"/>
              <a:t>Bir kâküle meyletti gönül geldi bu hâle</a:t>
            </a:r>
            <a:br>
              <a:rPr lang="tr-TR" dirty="0" smtClean="0"/>
            </a:b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lnSpcReduction="10000"/>
          </a:bodyPr>
          <a:lstStyle/>
          <a:p>
            <a:pPr>
              <a:buNone/>
            </a:pPr>
            <a:r>
              <a:rPr lang="tr-TR" b="1" dirty="0" smtClean="0"/>
              <a:t>	SECÎ ( İÇ KAFİYE / NESİR KAFİYESİ )</a:t>
            </a:r>
            <a:endParaRPr lang="tr-TR" dirty="0" smtClean="0"/>
          </a:p>
          <a:p>
            <a:pPr>
              <a:buNone/>
            </a:pPr>
            <a:r>
              <a:rPr lang="tr-TR" dirty="0" smtClean="0"/>
              <a:t>	Ey gözlerin nuru, gönüllerin </a:t>
            </a:r>
            <a:r>
              <a:rPr lang="tr-TR" dirty="0" err="1" smtClean="0"/>
              <a:t>sürûru</a:t>
            </a:r>
            <a:r>
              <a:rPr lang="tr-TR" dirty="0" smtClean="0"/>
              <a:t>; başımızın </a:t>
            </a:r>
            <a:r>
              <a:rPr lang="tr-TR" dirty="0" err="1" smtClean="0"/>
              <a:t>tâcı</a:t>
            </a:r>
            <a:r>
              <a:rPr lang="tr-TR" dirty="0" smtClean="0"/>
              <a:t>, dil ehlinin </a:t>
            </a:r>
            <a:r>
              <a:rPr lang="tr-TR" dirty="0" err="1" smtClean="0"/>
              <a:t>mîrâcı</a:t>
            </a:r>
            <a:r>
              <a:rPr lang="tr-TR" dirty="0" smtClean="0"/>
              <a:t> “</a:t>
            </a:r>
          </a:p>
          <a:p>
            <a:pPr>
              <a:buNone/>
            </a:pPr>
            <a:r>
              <a:rPr lang="tr-TR" dirty="0" smtClean="0"/>
              <a:t>	İlâhi her neyi </a:t>
            </a:r>
            <a:r>
              <a:rPr lang="tr-TR" dirty="0" err="1" smtClean="0"/>
              <a:t>gülzâr</a:t>
            </a:r>
            <a:r>
              <a:rPr lang="tr-TR" dirty="0" smtClean="0"/>
              <a:t> ettinse anı ittim,ilâhi elime her ne sundunsa anı tuttum; ilâhi gönlüm oduna ne yaktınsa o tüter, ilâhi vücudum bahçesine ne diktinse o biter.“</a:t>
            </a:r>
          </a:p>
          <a:p>
            <a:pPr>
              <a:buNone/>
            </a:pPr>
            <a:r>
              <a:rPr lang="tr-TR" dirty="0" smtClean="0"/>
              <a:t>	İlâhi, kabul senden, ret senden; şifa senden, dert senden… İlâhi, iman verdin, daim eyle; ihsan verdin, kaim eyle.</a:t>
            </a:r>
          </a:p>
          <a:p>
            <a:pPr>
              <a:buNone/>
            </a:pPr>
            <a:r>
              <a:rPr lang="tr-TR" dirty="0" smtClean="0"/>
              <a:t>	Dost yolunda </a:t>
            </a:r>
            <a:r>
              <a:rPr lang="tr-TR" dirty="0" err="1" smtClean="0"/>
              <a:t>nistlik</a:t>
            </a:r>
            <a:r>
              <a:rPr lang="tr-TR" dirty="0" smtClean="0"/>
              <a:t> gerek, yâr önünde </a:t>
            </a:r>
            <a:r>
              <a:rPr lang="tr-TR" dirty="0" err="1" smtClean="0"/>
              <a:t>pestlik</a:t>
            </a:r>
            <a:r>
              <a:rPr lang="tr-TR" dirty="0" smtClean="0"/>
              <a:t> gerek; ten cübbesi </a:t>
            </a:r>
            <a:r>
              <a:rPr lang="tr-TR" dirty="0" err="1" smtClean="0"/>
              <a:t>çâk</a:t>
            </a:r>
            <a:r>
              <a:rPr lang="tr-TR" dirty="0" smtClean="0"/>
              <a:t> gerek,gönül evi </a:t>
            </a:r>
            <a:r>
              <a:rPr lang="tr-TR" dirty="0" err="1" smtClean="0"/>
              <a:t>pâk</a:t>
            </a:r>
            <a:r>
              <a:rPr lang="tr-TR" dirty="0" smtClean="0"/>
              <a:t> gerek. </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a:bodyPr>
          <a:lstStyle/>
          <a:p>
            <a:pPr>
              <a:buNone/>
            </a:pPr>
            <a:r>
              <a:rPr lang="tr-TR" b="1" dirty="0" smtClean="0"/>
              <a:t>	İRSÂLİMESEL</a:t>
            </a:r>
            <a:endParaRPr lang="tr-TR" dirty="0" smtClean="0"/>
          </a:p>
          <a:p>
            <a:pPr>
              <a:buNone/>
            </a:pPr>
            <a:r>
              <a:rPr lang="tr-TR" dirty="0" smtClean="0"/>
              <a:t>	Balık baştan kokar bunu bilmemek</a:t>
            </a:r>
            <a:br>
              <a:rPr lang="tr-TR" dirty="0" smtClean="0"/>
            </a:br>
            <a:r>
              <a:rPr lang="tr-TR" dirty="0" err="1" smtClean="0"/>
              <a:t>Seyrânî</a:t>
            </a:r>
            <a:r>
              <a:rPr lang="tr-TR" dirty="0" smtClean="0"/>
              <a:t> </a:t>
            </a:r>
            <a:r>
              <a:rPr lang="tr-TR" dirty="0" err="1" smtClean="0"/>
              <a:t>gâfilin</a:t>
            </a:r>
            <a:r>
              <a:rPr lang="tr-TR" dirty="0" smtClean="0"/>
              <a:t> ahmaklığından“</a:t>
            </a:r>
          </a:p>
          <a:p>
            <a:pPr>
              <a:buNone/>
            </a:pPr>
            <a:r>
              <a:rPr lang="tr-TR" dirty="0" smtClean="0"/>
              <a:t>	Çağır </a:t>
            </a:r>
            <a:r>
              <a:rPr lang="tr-TR" dirty="0" err="1" smtClean="0"/>
              <a:t>Karac'oğlan</a:t>
            </a:r>
            <a:r>
              <a:rPr lang="tr-TR" dirty="0" smtClean="0"/>
              <a:t> çağır / Taş düştüğü yerde ağır</a:t>
            </a:r>
            <a:br>
              <a:rPr lang="tr-TR" dirty="0" smtClean="0"/>
            </a:br>
            <a:r>
              <a:rPr lang="tr-TR" dirty="0" smtClean="0"/>
              <a:t>Gönül sevdiğinden soğur / Görülmeyi görülmeyi.“</a:t>
            </a:r>
          </a:p>
          <a:p>
            <a:pPr>
              <a:buNone/>
            </a:pPr>
            <a:r>
              <a:rPr lang="tr-TR" dirty="0" smtClean="0"/>
              <a:t>	Tok olanlar bilemez çektiğini aç kalanın</a:t>
            </a:r>
            <a:br>
              <a:rPr lang="tr-TR" dirty="0" smtClean="0"/>
            </a:br>
            <a:r>
              <a:rPr lang="tr-TR" dirty="0" smtClean="0"/>
              <a:t>Sırtı pek kimseye </a:t>
            </a:r>
            <a:r>
              <a:rPr lang="tr-TR" dirty="0" err="1" smtClean="0"/>
              <a:t>ahvâl</a:t>
            </a:r>
            <a:r>
              <a:rPr lang="tr-TR" dirty="0" smtClean="0"/>
              <a:t>-i </a:t>
            </a:r>
            <a:r>
              <a:rPr lang="tr-TR" dirty="0" err="1" smtClean="0"/>
              <a:t>şitâ</a:t>
            </a:r>
            <a:r>
              <a:rPr lang="tr-TR" dirty="0" smtClean="0"/>
              <a:t> ( kış ortamı ) yaz görünür.“</a:t>
            </a:r>
          </a:p>
          <a:p>
            <a:pPr>
              <a:buNone/>
            </a:pPr>
            <a:r>
              <a:rPr lang="tr-TR" dirty="0" smtClean="0"/>
              <a:t>	</a:t>
            </a:r>
            <a:r>
              <a:rPr lang="tr-TR" dirty="0" err="1" smtClean="0"/>
              <a:t>Cihân</a:t>
            </a:r>
            <a:r>
              <a:rPr lang="tr-TR" dirty="0" smtClean="0"/>
              <a:t>-</a:t>
            </a:r>
            <a:r>
              <a:rPr lang="tr-TR" dirty="0" err="1" smtClean="0"/>
              <a:t>ârâ</a:t>
            </a:r>
            <a:r>
              <a:rPr lang="tr-TR" dirty="0" smtClean="0"/>
              <a:t> </a:t>
            </a:r>
            <a:r>
              <a:rPr lang="tr-TR" dirty="0" err="1" smtClean="0"/>
              <a:t>cihân</a:t>
            </a:r>
            <a:r>
              <a:rPr lang="tr-TR" dirty="0" smtClean="0"/>
              <a:t> içredir </a:t>
            </a:r>
            <a:r>
              <a:rPr lang="tr-TR" dirty="0" err="1" smtClean="0"/>
              <a:t>ârayı</a:t>
            </a:r>
            <a:r>
              <a:rPr lang="tr-TR" dirty="0" smtClean="0"/>
              <a:t> bilmezler</a:t>
            </a:r>
            <a:br>
              <a:rPr lang="tr-TR" dirty="0" smtClean="0"/>
            </a:br>
            <a:r>
              <a:rPr lang="tr-TR" dirty="0" smtClean="0"/>
              <a:t>O </a:t>
            </a:r>
            <a:r>
              <a:rPr lang="tr-TR" dirty="0" err="1" smtClean="0"/>
              <a:t>mâhiler</a:t>
            </a:r>
            <a:r>
              <a:rPr lang="tr-TR" dirty="0" smtClean="0"/>
              <a:t> ki </a:t>
            </a:r>
            <a:r>
              <a:rPr lang="tr-TR" dirty="0" err="1" smtClean="0"/>
              <a:t>deryâ</a:t>
            </a:r>
            <a:r>
              <a:rPr lang="tr-TR" dirty="0" smtClean="0"/>
              <a:t> içredir deryayı bilmezler "</a:t>
            </a:r>
            <a:br>
              <a:rPr lang="tr-TR" dirty="0" smtClean="0"/>
            </a:b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a:bodyPr>
          <a:lstStyle/>
          <a:p>
            <a:pPr>
              <a:buNone/>
            </a:pPr>
            <a:r>
              <a:rPr lang="tr-TR" b="1" dirty="0" smtClean="0"/>
              <a:t>	AKİS ( ÇAPRAZLAMA )</a:t>
            </a:r>
            <a:endParaRPr lang="tr-TR" dirty="0" smtClean="0"/>
          </a:p>
          <a:p>
            <a:pPr>
              <a:buNone/>
            </a:pPr>
            <a:r>
              <a:rPr lang="tr-TR" dirty="0" smtClean="0"/>
              <a:t>	Her inişin bir yokuşu, her yokuşun bir inişi vardır.“</a:t>
            </a:r>
          </a:p>
          <a:p>
            <a:pPr>
              <a:buNone/>
            </a:pPr>
            <a:r>
              <a:rPr lang="tr-TR" dirty="0" smtClean="0"/>
              <a:t>	Yemek için yaşamamalı, yaşamak için yemelidir.</a:t>
            </a:r>
          </a:p>
          <a:p>
            <a:pPr>
              <a:buNone/>
            </a:pPr>
            <a:r>
              <a:rPr lang="tr-TR" dirty="0" smtClean="0"/>
              <a:t>	Didem </a:t>
            </a:r>
            <a:r>
              <a:rPr lang="tr-TR" dirty="0" err="1" smtClean="0"/>
              <a:t>rûhunu</a:t>
            </a:r>
            <a:r>
              <a:rPr lang="tr-TR" dirty="0" smtClean="0"/>
              <a:t> gözler, gözler </a:t>
            </a:r>
            <a:r>
              <a:rPr lang="tr-TR" dirty="0" err="1" smtClean="0"/>
              <a:t>rûhunu</a:t>
            </a:r>
            <a:r>
              <a:rPr lang="tr-TR" dirty="0" smtClean="0"/>
              <a:t> didem</a:t>
            </a:r>
          </a:p>
          <a:p>
            <a:pPr>
              <a:buNone/>
            </a:pPr>
            <a:r>
              <a:rPr lang="tr-TR" dirty="0" smtClean="0"/>
              <a:t>	Kıblem olalı kaşın, kaşın olalı kıblem.“</a:t>
            </a:r>
          </a:p>
          <a:p>
            <a:pPr>
              <a:buNone/>
            </a:pPr>
            <a:r>
              <a:rPr lang="tr-TR" dirty="0" smtClean="0"/>
              <a:t>	Gamzen ciğerim deldi / deldi ciğerim gamzen Bilmem </a:t>
            </a:r>
            <a:r>
              <a:rPr lang="tr-TR" dirty="0" err="1" smtClean="0"/>
              <a:t>nic'olur</a:t>
            </a:r>
            <a:r>
              <a:rPr lang="tr-TR" dirty="0" smtClean="0"/>
              <a:t> halım / Halim </a:t>
            </a:r>
            <a:r>
              <a:rPr lang="tr-TR" dirty="0" err="1" smtClean="0"/>
              <a:t>nic'olur</a:t>
            </a:r>
            <a:r>
              <a:rPr lang="tr-TR" dirty="0" smtClean="0"/>
              <a:t> bilmem </a:t>
            </a:r>
          </a:p>
          <a:p>
            <a:pPr>
              <a:buNone/>
            </a:pPr>
            <a:r>
              <a:rPr lang="tr-TR" dirty="0" smtClean="0"/>
              <a:t>	Cennet gibidir </a:t>
            </a:r>
            <a:r>
              <a:rPr lang="tr-TR" dirty="0" err="1" smtClean="0"/>
              <a:t>rûyin</a:t>
            </a:r>
            <a:r>
              <a:rPr lang="tr-TR" dirty="0" smtClean="0"/>
              <a:t> / </a:t>
            </a:r>
            <a:r>
              <a:rPr lang="tr-TR" dirty="0" err="1" smtClean="0"/>
              <a:t>rûyin</a:t>
            </a:r>
            <a:r>
              <a:rPr lang="tr-TR" dirty="0" smtClean="0"/>
              <a:t> cennet </a:t>
            </a:r>
            <a:r>
              <a:rPr lang="tr-TR" dirty="0" err="1" smtClean="0"/>
              <a:t>gibidr</a:t>
            </a:r>
            <a:r>
              <a:rPr lang="tr-TR" dirty="0" smtClean="0"/>
              <a:t/>
            </a:r>
            <a:br>
              <a:rPr lang="tr-TR" dirty="0" smtClean="0"/>
            </a:br>
            <a:r>
              <a:rPr lang="tr-TR" dirty="0" smtClean="0"/>
              <a:t>Âdem doymaz sana / sana doymaz âdem</a:t>
            </a:r>
            <a:br>
              <a:rPr lang="tr-TR" dirty="0" smtClean="0"/>
            </a:b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fontScale="85000" lnSpcReduction="20000"/>
          </a:bodyPr>
          <a:lstStyle/>
          <a:p>
            <a:pPr lvl="0">
              <a:buNone/>
            </a:pPr>
            <a:r>
              <a:rPr lang="tr-TR" b="1" dirty="0" smtClean="0"/>
              <a:t>	CİNAS</a:t>
            </a:r>
          </a:p>
          <a:p>
            <a:pPr lvl="0">
              <a:buNone/>
            </a:pPr>
            <a:r>
              <a:rPr lang="tr-TR" dirty="0" smtClean="0"/>
              <a:t>	Ey kimsesizler el veriniz kimsesizlere</a:t>
            </a:r>
            <a:br>
              <a:rPr lang="tr-TR" dirty="0" smtClean="0"/>
            </a:br>
            <a:r>
              <a:rPr lang="tr-TR" dirty="0" smtClean="0"/>
              <a:t>Onlardır ancak el verecek kimse sizlere </a:t>
            </a:r>
          </a:p>
          <a:p>
            <a:pPr lvl="0">
              <a:buNone/>
            </a:pPr>
            <a:r>
              <a:rPr lang="tr-TR" dirty="0" smtClean="0"/>
              <a:t>	Söylerken o sözleri kızardı</a:t>
            </a:r>
            <a:br>
              <a:rPr lang="tr-TR" dirty="0" smtClean="0"/>
            </a:br>
            <a:r>
              <a:rPr lang="tr-TR" dirty="0" smtClean="0"/>
              <a:t>Hem hazzeder </a:t>
            </a:r>
            <a:r>
              <a:rPr lang="tr-TR" dirty="0" err="1" smtClean="0"/>
              <a:t>âh</a:t>
            </a:r>
            <a:r>
              <a:rPr lang="tr-TR" dirty="0" smtClean="0"/>
              <a:t> hem kızardı </a:t>
            </a:r>
          </a:p>
          <a:p>
            <a:pPr lvl="0">
              <a:buNone/>
            </a:pPr>
            <a:r>
              <a:rPr lang="tr-TR" dirty="0" smtClean="0"/>
              <a:t>	Kısmetindir gezdiren yer yer seni</a:t>
            </a:r>
            <a:br>
              <a:rPr lang="tr-TR" dirty="0" smtClean="0"/>
            </a:br>
            <a:r>
              <a:rPr lang="tr-TR" dirty="0" smtClean="0"/>
              <a:t>Arşa çıksa akıbet yer yer seni 	 ÖYS</a:t>
            </a:r>
          </a:p>
          <a:p>
            <a:pPr lvl="0">
              <a:buNone/>
            </a:pPr>
            <a:r>
              <a:rPr lang="tr-TR" dirty="0" smtClean="0"/>
              <a:t>	Bir güzel </a:t>
            </a:r>
            <a:r>
              <a:rPr lang="tr-TR" dirty="0" err="1" smtClean="0"/>
              <a:t>şûha</a:t>
            </a:r>
            <a:r>
              <a:rPr lang="tr-TR" dirty="0" smtClean="0"/>
              <a:t> dedim ki iki gözün sürmelidir</a:t>
            </a:r>
            <a:br>
              <a:rPr lang="tr-TR" dirty="0" smtClean="0"/>
            </a:br>
            <a:r>
              <a:rPr lang="tr-TR" dirty="0" smtClean="0"/>
              <a:t>Dedi vallahi seni </a:t>
            </a:r>
            <a:r>
              <a:rPr lang="tr-TR" dirty="0" err="1" smtClean="0"/>
              <a:t>Hind'e</a:t>
            </a:r>
            <a:r>
              <a:rPr lang="tr-TR" dirty="0" smtClean="0"/>
              <a:t> kadar sürmelidir </a:t>
            </a:r>
          </a:p>
          <a:p>
            <a:pPr lvl="0">
              <a:buNone/>
            </a:pPr>
            <a:r>
              <a:rPr lang="tr-TR" dirty="0" smtClean="0"/>
              <a:t>	Her nefeste işledim ben bir </a:t>
            </a:r>
            <a:r>
              <a:rPr lang="tr-TR" dirty="0" err="1" smtClean="0"/>
              <a:t>günâh</a:t>
            </a:r>
            <a:r>
              <a:rPr lang="tr-TR" dirty="0" smtClean="0"/>
              <a:t/>
            </a:r>
            <a:br>
              <a:rPr lang="tr-TR" dirty="0" smtClean="0"/>
            </a:br>
            <a:r>
              <a:rPr lang="tr-TR" dirty="0" smtClean="0"/>
              <a:t>Bir </a:t>
            </a:r>
            <a:r>
              <a:rPr lang="tr-TR" dirty="0" err="1" smtClean="0"/>
              <a:t>günâh</a:t>
            </a:r>
            <a:r>
              <a:rPr lang="tr-TR" dirty="0" smtClean="0"/>
              <a:t> için demedim bir gün </a:t>
            </a:r>
            <a:r>
              <a:rPr lang="tr-TR" dirty="0" err="1" smtClean="0"/>
              <a:t>âh</a:t>
            </a:r>
            <a:r>
              <a:rPr lang="tr-TR" dirty="0" smtClean="0"/>
              <a:t> </a:t>
            </a:r>
          </a:p>
          <a:p>
            <a:pPr lvl="0"/>
            <a:r>
              <a:rPr lang="tr-TR" dirty="0" smtClean="0"/>
              <a:t>Yanalı</a:t>
            </a:r>
            <a:br>
              <a:rPr lang="tr-TR" dirty="0" smtClean="0"/>
            </a:br>
            <a:r>
              <a:rPr lang="tr-TR" dirty="0" smtClean="0"/>
              <a:t>Haylice vakit oldu</a:t>
            </a:r>
            <a:br>
              <a:rPr lang="tr-TR" dirty="0" smtClean="0"/>
            </a:br>
            <a:r>
              <a:rPr lang="tr-TR" dirty="0" smtClean="0"/>
              <a:t>Ben bu yerde yanalı </a:t>
            </a:r>
            <a:br>
              <a:rPr lang="tr-TR" dirty="0" smtClean="0"/>
            </a:br>
            <a:r>
              <a:rPr lang="tr-TR" dirty="0" smtClean="0"/>
              <a:t>Binme </a:t>
            </a:r>
            <a:r>
              <a:rPr lang="tr-TR" dirty="0" err="1" smtClean="0"/>
              <a:t>nâmert</a:t>
            </a:r>
            <a:r>
              <a:rPr lang="tr-TR" dirty="0" smtClean="0"/>
              <a:t> atına</a:t>
            </a:r>
            <a:br>
              <a:rPr lang="tr-TR" dirty="0" smtClean="0"/>
            </a:br>
            <a:r>
              <a:rPr lang="tr-TR" dirty="0" smtClean="0"/>
              <a:t>Ya mıhı düşer ya nalı </a:t>
            </a:r>
            <a:br>
              <a:rPr lang="tr-TR" dirty="0" smtClean="0"/>
            </a:b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fontScale="85000" lnSpcReduction="10000"/>
          </a:bodyPr>
          <a:lstStyle/>
          <a:p>
            <a:pPr lvl="0">
              <a:buNone/>
            </a:pPr>
            <a:r>
              <a:rPr lang="tr-TR" b="1" dirty="0" smtClean="0"/>
              <a:t>	TARİZ ( DOKUNDURMA / SİTEM / İĞNELEME )</a:t>
            </a:r>
            <a:endParaRPr lang="tr-TR" dirty="0" smtClean="0"/>
          </a:p>
          <a:p>
            <a:pPr hangingPunct="0">
              <a:buNone/>
            </a:pPr>
            <a:r>
              <a:rPr lang="tr-TR" dirty="0" smtClean="0"/>
              <a:t>	Söylenmek istenen sözün gerçek ve mecaz anlamlarının dışında tamamen karşıtını söyleme sanatıdır. Alay etmek ve iğneleyici söz söylemek amacıyla yapılan bir sanattır.</a:t>
            </a:r>
            <a:endParaRPr lang="tr-TR" b="1" dirty="0" smtClean="0"/>
          </a:p>
          <a:p>
            <a:pPr hangingPunct="0">
              <a:buNone/>
            </a:pPr>
            <a:r>
              <a:rPr lang="tr-TR" dirty="0" smtClean="0"/>
              <a:t>	“Üç parmak noksan ölç, ölçersen kile</a:t>
            </a:r>
            <a:endParaRPr lang="tr-TR" b="1" dirty="0" smtClean="0"/>
          </a:p>
          <a:p>
            <a:pPr hangingPunct="0">
              <a:buNone/>
            </a:pPr>
            <a:r>
              <a:rPr lang="tr-TR" dirty="0" smtClean="0"/>
              <a:t>	Tatlı söz konuşma bir kimse ile</a:t>
            </a:r>
            <a:endParaRPr lang="tr-TR" b="1" dirty="0" smtClean="0"/>
          </a:p>
          <a:p>
            <a:pPr hangingPunct="0">
              <a:buNone/>
            </a:pPr>
            <a:r>
              <a:rPr lang="tr-TR" dirty="0" smtClean="0"/>
              <a:t>	Dört kuruşa sekiz kuruş et hile</a:t>
            </a:r>
            <a:endParaRPr lang="tr-TR" b="1" dirty="0" smtClean="0"/>
          </a:p>
          <a:p>
            <a:pPr hangingPunct="0">
              <a:buNone/>
            </a:pPr>
            <a:r>
              <a:rPr lang="tr-TR" dirty="0" smtClean="0"/>
              <a:t>	Hilekarlık hoş sanattır usanma.”</a:t>
            </a:r>
            <a:endParaRPr lang="tr-TR" b="1" dirty="0" smtClean="0"/>
          </a:p>
          <a:p>
            <a:pPr hangingPunct="0">
              <a:buNone/>
            </a:pPr>
            <a:r>
              <a:rPr lang="tr-TR" dirty="0" smtClean="0"/>
              <a:t>	Kışlalar saye</a:t>
            </a:r>
            <a:r>
              <a:rPr lang="tr-TR" dirty="0" smtClean="0">
                <a:sym typeface="Arial"/>
              </a:rPr>
              <a:t>-</a:t>
            </a:r>
            <a:r>
              <a:rPr lang="tr-TR" dirty="0" smtClean="0"/>
              <a:t>i şahanede cennet gibidir.</a:t>
            </a:r>
            <a:endParaRPr lang="tr-TR" b="1" dirty="0" smtClean="0"/>
          </a:p>
          <a:p>
            <a:pPr hangingPunct="0">
              <a:buNone/>
            </a:pPr>
            <a:r>
              <a:rPr lang="tr-TR" dirty="0" smtClean="0"/>
              <a:t>	Bir giren sonra içinden gavur olsa çıkamaz. (Şair Eşref)</a:t>
            </a:r>
            <a:endParaRPr lang="tr-TR" b="1" dirty="0" smtClean="0"/>
          </a:p>
          <a:p>
            <a:pPr hangingPunct="0">
              <a:buNone/>
            </a:pPr>
            <a:r>
              <a:rPr lang="tr-TR" dirty="0" smtClean="0"/>
              <a:t>	Bu dizelerdeki </a:t>
            </a:r>
            <a:r>
              <a:rPr lang="tr-TR" b="1" dirty="0" smtClean="0"/>
              <a:t>“cennet”</a:t>
            </a:r>
            <a:r>
              <a:rPr lang="tr-TR" dirty="0" smtClean="0"/>
              <a:t> sözcüğü </a:t>
            </a:r>
            <a:r>
              <a:rPr lang="tr-TR" b="1" dirty="0" smtClean="0"/>
              <a:t>“cehennem”</a:t>
            </a:r>
            <a:r>
              <a:rPr lang="tr-TR" dirty="0" smtClean="0"/>
              <a:t> anlamındadır. </a:t>
            </a:r>
            <a:endParaRPr lang="tr-TR" b="1" dirty="0" smtClean="0"/>
          </a:p>
          <a:p>
            <a:pPr hangingPunct="0">
              <a:buNone/>
            </a:pPr>
            <a:r>
              <a:rPr lang="tr-TR" dirty="0" smtClean="0"/>
              <a:t>	Vermedi ablukada şan</a:t>
            </a:r>
            <a:r>
              <a:rPr lang="tr-TR" dirty="0" smtClean="0">
                <a:sym typeface="Arial"/>
              </a:rPr>
              <a:t>-</a:t>
            </a:r>
            <a:r>
              <a:rPr lang="tr-TR" dirty="0" smtClean="0"/>
              <a:t>ı donanmaya halel</a:t>
            </a:r>
            <a:endParaRPr lang="tr-TR" b="1" dirty="0" smtClean="0"/>
          </a:p>
          <a:p>
            <a:pPr hangingPunct="0">
              <a:buNone/>
            </a:pPr>
            <a:r>
              <a:rPr lang="tr-TR" dirty="0" smtClean="0"/>
              <a:t>	İngiliz devletine olsa sezadır amiral. (ZP)</a:t>
            </a:r>
            <a:endParaRPr lang="tr-TR" b="1" dirty="0" smtClean="0"/>
          </a:p>
          <a:p>
            <a:pPr lvl="0">
              <a:buNone/>
            </a:pP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dow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dow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wipe(dow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wipe(down)">
                                      <p:cBhvr>
                                        <p:cTn id="5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a:bodyPr>
          <a:lstStyle/>
          <a:p>
            <a:pPr hangingPunct="0">
              <a:buNone/>
            </a:pPr>
            <a:r>
              <a:rPr lang="tr-TR" b="1" dirty="0" smtClean="0"/>
              <a:t>	TEZAT (KARŞITLIK)</a:t>
            </a:r>
          </a:p>
          <a:p>
            <a:pPr hangingPunct="0">
              <a:buNone/>
            </a:pPr>
            <a:r>
              <a:rPr lang="tr-TR" dirty="0" smtClean="0"/>
              <a:t>	Anlamca karşıt (çelişen) sözcüklerin bir arada kullanılmasıyla yapılan sanattır.</a:t>
            </a:r>
            <a:endParaRPr lang="tr-TR" b="1" dirty="0" smtClean="0"/>
          </a:p>
          <a:p>
            <a:pPr hangingPunct="0">
              <a:buNone/>
            </a:pPr>
            <a:r>
              <a:rPr lang="tr-TR" dirty="0" smtClean="0"/>
              <a:t>	Karlar altında </a:t>
            </a:r>
            <a:r>
              <a:rPr lang="tr-TR" dirty="0" err="1" smtClean="0"/>
              <a:t>nevbaharım</a:t>
            </a:r>
            <a:r>
              <a:rPr lang="tr-TR" dirty="0" smtClean="0"/>
              <a:t> ben</a:t>
            </a:r>
            <a:endParaRPr lang="tr-TR" b="1" dirty="0" smtClean="0"/>
          </a:p>
          <a:p>
            <a:pPr hangingPunct="0">
              <a:buNone/>
            </a:pPr>
            <a:r>
              <a:rPr lang="tr-TR" dirty="0" smtClean="0"/>
              <a:t>	Ağlarım,</a:t>
            </a:r>
            <a:endParaRPr lang="tr-TR" b="1" dirty="0" smtClean="0"/>
          </a:p>
          <a:p>
            <a:pPr hangingPunct="0">
              <a:buNone/>
            </a:pPr>
            <a:r>
              <a:rPr lang="tr-TR" dirty="0" smtClean="0"/>
              <a:t>	Hatıra geldikçe gülüştüklerimiz.</a:t>
            </a:r>
            <a:endParaRPr lang="tr-TR" b="1" dirty="0" smtClean="0"/>
          </a:p>
          <a:p>
            <a:pPr hangingPunct="0">
              <a:buNone/>
            </a:pPr>
            <a:r>
              <a:rPr lang="tr-TR" dirty="0" smtClean="0"/>
              <a:t>	Ne efsunkar imişsin ah, ey didar</a:t>
            </a:r>
            <a:r>
              <a:rPr lang="tr-TR" dirty="0" smtClean="0">
                <a:sym typeface="Arial"/>
              </a:rPr>
              <a:t>-</a:t>
            </a:r>
            <a:r>
              <a:rPr lang="tr-TR" dirty="0" smtClean="0"/>
              <a:t>ı hürriyet</a:t>
            </a:r>
            <a:endParaRPr lang="tr-TR" b="1" dirty="0" smtClean="0"/>
          </a:p>
          <a:p>
            <a:pPr hangingPunct="0">
              <a:buNone/>
            </a:pPr>
            <a:r>
              <a:rPr lang="tr-TR" dirty="0" smtClean="0"/>
              <a:t>	Esir</a:t>
            </a:r>
            <a:r>
              <a:rPr lang="tr-TR" dirty="0" smtClean="0">
                <a:sym typeface="Arial"/>
              </a:rPr>
              <a:t>-</a:t>
            </a:r>
            <a:r>
              <a:rPr lang="tr-TR" dirty="0" smtClean="0"/>
              <a:t>i aşkın olduk, gerçi kurtulduk esaretten.</a:t>
            </a:r>
            <a:endParaRPr lang="tr-TR"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a:bodyPr>
          <a:lstStyle/>
          <a:p>
            <a:pPr>
              <a:buNone/>
            </a:pPr>
            <a:r>
              <a:rPr lang="tr-TR" b="1" dirty="0" smtClean="0"/>
              <a:t>	İŞTİKAK ( TÜRETME )</a:t>
            </a:r>
            <a:endParaRPr lang="tr-TR" dirty="0" smtClean="0"/>
          </a:p>
          <a:p>
            <a:pPr>
              <a:buNone/>
            </a:pPr>
            <a:r>
              <a:rPr lang="tr-TR" dirty="0" smtClean="0"/>
              <a:t>	Aynı kökten türeyen sözcükleri bir arada kullanmaya iştikak denir.</a:t>
            </a:r>
          </a:p>
          <a:p>
            <a:endParaRPr lang="tr-TR" dirty="0" smtClean="0"/>
          </a:p>
          <a:p>
            <a:pPr>
              <a:buNone/>
            </a:pPr>
            <a:r>
              <a:rPr lang="tr-TR" dirty="0" smtClean="0"/>
              <a:t>	ÖRNEKLER </a:t>
            </a:r>
          </a:p>
          <a:p>
            <a:pPr>
              <a:buNone/>
            </a:pPr>
            <a:r>
              <a:rPr lang="tr-TR" dirty="0" smtClean="0"/>
              <a:t>	Dünyada sevilmiş ve seven nafile bekler</a:t>
            </a:r>
            <a:br>
              <a:rPr lang="tr-TR" dirty="0" smtClean="0"/>
            </a:br>
            <a:r>
              <a:rPr lang="tr-TR" dirty="0" smtClean="0"/>
              <a:t>Bilmez ki giden sevgililer dönmeyecekler.</a:t>
            </a:r>
          </a:p>
          <a:p>
            <a:pPr>
              <a:buNone/>
            </a:pPr>
            <a:r>
              <a:rPr lang="tr-TR" dirty="0" smtClean="0"/>
              <a:t>	Karşısında nice </a:t>
            </a:r>
            <a:r>
              <a:rPr lang="tr-TR" dirty="0" err="1" smtClean="0"/>
              <a:t>erbâb</a:t>
            </a:r>
            <a:r>
              <a:rPr lang="tr-TR" dirty="0" smtClean="0"/>
              <a:t>-ı </a:t>
            </a:r>
            <a:r>
              <a:rPr lang="tr-TR" dirty="0" err="1" smtClean="0"/>
              <a:t>denaât</a:t>
            </a:r>
            <a:r>
              <a:rPr lang="tr-TR" dirty="0" smtClean="0"/>
              <a:t> titrer</a:t>
            </a:r>
            <a:br>
              <a:rPr lang="tr-TR" dirty="0" smtClean="0"/>
            </a:br>
            <a:r>
              <a:rPr lang="tr-TR" dirty="0" smtClean="0"/>
              <a:t>Hâkim-i mahkeme-i </a:t>
            </a:r>
            <a:r>
              <a:rPr lang="tr-TR" dirty="0" err="1" smtClean="0"/>
              <a:t>hükm</a:t>
            </a:r>
            <a:r>
              <a:rPr lang="tr-TR" dirty="0" smtClean="0"/>
              <a:t>-i </a:t>
            </a:r>
            <a:r>
              <a:rPr lang="tr-TR" dirty="0" err="1" smtClean="0"/>
              <a:t>cezâdır</a:t>
            </a:r>
            <a:r>
              <a:rPr lang="tr-TR" dirty="0" smtClean="0"/>
              <a:t> kalemim.</a:t>
            </a:r>
          </a:p>
          <a:p>
            <a:pPr>
              <a:buNone/>
            </a:pPr>
            <a:r>
              <a:rPr lang="tr-TR" dirty="0" smtClean="0"/>
              <a:t>	Hâlâ o </a:t>
            </a:r>
            <a:r>
              <a:rPr lang="tr-TR" dirty="0" err="1" smtClean="0"/>
              <a:t>cehâlet</a:t>
            </a:r>
            <a:r>
              <a:rPr lang="tr-TR" dirty="0" smtClean="0"/>
              <a:t>, o </a:t>
            </a:r>
            <a:r>
              <a:rPr lang="tr-TR" dirty="0" err="1" smtClean="0"/>
              <a:t>tecâhül</a:t>
            </a:r>
            <a:r>
              <a:rPr lang="tr-TR" dirty="0" smtClean="0"/>
              <a:t> ve </a:t>
            </a:r>
            <a:r>
              <a:rPr lang="tr-TR" dirty="0" err="1" smtClean="0"/>
              <a:t>techil</a:t>
            </a:r>
            <a:r>
              <a:rPr lang="tr-TR" dirty="0" smtClean="0"/>
              <a:t> !</a:t>
            </a:r>
            <a:br>
              <a:rPr lang="tr-TR" dirty="0" smtClean="0"/>
            </a:b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wipe(down)">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wipe(down)">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wipe(down)">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wipe(down)">
                                      <p:cBhvr>
                                        <p:cTn id="3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fontScale="70000" lnSpcReduction="20000"/>
          </a:bodyPr>
          <a:lstStyle/>
          <a:p>
            <a:pPr>
              <a:buNone/>
            </a:pPr>
            <a:r>
              <a:rPr lang="tr-TR" b="1" dirty="0" smtClean="0"/>
              <a:t>	İSTİFHAM ( SORU SORMA )</a:t>
            </a:r>
            <a:endParaRPr lang="tr-TR" dirty="0" smtClean="0"/>
          </a:p>
          <a:p>
            <a:pPr>
              <a:buNone/>
            </a:pPr>
            <a:r>
              <a:rPr lang="tr-TR" dirty="0" smtClean="0"/>
              <a:t>	Sözü, cevap beklemeksizin anlamı güçlendirmek için soru soruyormuş </a:t>
            </a:r>
            <a:br>
              <a:rPr lang="tr-TR" dirty="0" smtClean="0"/>
            </a:br>
            <a:r>
              <a:rPr lang="tr-TR" dirty="0" smtClean="0"/>
              <a:t>gibi kullanma sanatıdır.</a:t>
            </a:r>
          </a:p>
          <a:p>
            <a:pPr>
              <a:buNone/>
            </a:pPr>
            <a:r>
              <a:rPr lang="tr-TR" dirty="0" smtClean="0"/>
              <a:t>	ÖRNEKLER</a:t>
            </a:r>
          </a:p>
          <a:p>
            <a:pPr>
              <a:buNone/>
            </a:pPr>
            <a:r>
              <a:rPr lang="tr-TR" dirty="0" smtClean="0"/>
              <a:t>	"Hani o, bırakıp giderken seni / Bu öksüz tavrını takmayacaktın?</a:t>
            </a:r>
            <a:br>
              <a:rPr lang="tr-TR" dirty="0" smtClean="0"/>
            </a:br>
            <a:r>
              <a:rPr lang="tr-TR" dirty="0" smtClean="0"/>
              <a:t>Alnına koyarken veda busemi / Yüzüme bu türlü bakmayacaktın?</a:t>
            </a:r>
            <a:br>
              <a:rPr lang="tr-TR" dirty="0" smtClean="0"/>
            </a:br>
            <a:r>
              <a:rPr lang="tr-TR" dirty="0" smtClean="0"/>
              <a:t>Gelse de en acı sözler dilime / Uçacak sanırım birkaç kelime</a:t>
            </a:r>
            <a:br>
              <a:rPr lang="tr-TR" dirty="0" smtClean="0"/>
            </a:br>
            <a:r>
              <a:rPr lang="tr-TR" dirty="0" smtClean="0"/>
              <a:t>Bir alev halinde düştün elime / Hani ey gözyaşım, akmayacaktın?“</a:t>
            </a:r>
          </a:p>
          <a:p>
            <a:endParaRPr lang="tr-TR" dirty="0" smtClean="0"/>
          </a:p>
          <a:p>
            <a:pPr>
              <a:buNone/>
            </a:pPr>
            <a:r>
              <a:rPr lang="tr-TR" dirty="0" smtClean="0"/>
              <a:t>	Aşağıdaki örnekleri inceleyiniz</a:t>
            </a:r>
          </a:p>
          <a:p>
            <a:pPr>
              <a:buNone/>
            </a:pPr>
            <a:r>
              <a:rPr lang="tr-TR" dirty="0" smtClean="0"/>
              <a:t>	Kim bu cennet vatanın uğruna olmaz ki </a:t>
            </a:r>
            <a:r>
              <a:rPr lang="tr-TR" dirty="0" err="1" smtClean="0"/>
              <a:t>fedâ</a:t>
            </a:r>
            <a:r>
              <a:rPr lang="tr-TR" dirty="0" smtClean="0"/>
              <a:t/>
            </a:r>
            <a:br>
              <a:rPr lang="tr-TR" dirty="0" smtClean="0"/>
            </a:br>
            <a:r>
              <a:rPr lang="tr-TR" dirty="0" err="1" smtClean="0"/>
              <a:t>Şühedâ</a:t>
            </a:r>
            <a:r>
              <a:rPr lang="tr-TR" dirty="0" smtClean="0"/>
              <a:t> fışkıracak toprağı sıksan </a:t>
            </a:r>
            <a:r>
              <a:rPr lang="tr-TR" dirty="0" err="1" smtClean="0"/>
              <a:t>şühedâ</a:t>
            </a:r>
            <a:endParaRPr lang="tr-TR" dirty="0" smtClean="0"/>
          </a:p>
          <a:p>
            <a:pPr>
              <a:buNone/>
            </a:pPr>
            <a:r>
              <a:rPr lang="tr-TR" dirty="0" smtClean="0"/>
              <a:t>	Bana kara diyen dilber / Gözlerin kara değil mi ?</a:t>
            </a:r>
          </a:p>
          <a:p>
            <a:pPr>
              <a:buNone/>
            </a:pPr>
            <a:r>
              <a:rPr lang="tr-TR" dirty="0" smtClean="0"/>
              <a:t>	Olur mu dünyaya indirsem kepenk</a:t>
            </a:r>
            <a:br>
              <a:rPr lang="tr-TR" dirty="0" smtClean="0"/>
            </a:br>
            <a:r>
              <a:rPr lang="tr-TR" dirty="0" smtClean="0"/>
              <a:t>Gözyaşı döksem Nuh Tufanı'na denk ?</a:t>
            </a:r>
          </a:p>
          <a:p>
            <a:pPr>
              <a:buNone/>
            </a:pPr>
            <a:r>
              <a:rPr lang="tr-TR" dirty="0" smtClean="0"/>
              <a:t>	Beni candan usandırdı </a:t>
            </a:r>
            <a:r>
              <a:rPr lang="tr-TR" dirty="0" err="1" smtClean="0"/>
              <a:t>cefâdan</a:t>
            </a:r>
            <a:r>
              <a:rPr lang="tr-TR" dirty="0" smtClean="0"/>
              <a:t> yâr usanmaz mı</a:t>
            </a:r>
            <a:br>
              <a:rPr lang="tr-TR" dirty="0" smtClean="0"/>
            </a:br>
            <a:r>
              <a:rPr lang="tr-TR" dirty="0" smtClean="0"/>
              <a:t>Felekler yandı </a:t>
            </a:r>
            <a:r>
              <a:rPr lang="tr-TR" dirty="0" err="1" smtClean="0"/>
              <a:t>âhımdan</a:t>
            </a:r>
            <a:r>
              <a:rPr lang="tr-TR" dirty="0" smtClean="0"/>
              <a:t> muradım şem'i yanmaz mı</a:t>
            </a:r>
            <a:br>
              <a:rPr lang="tr-TR" dirty="0" smtClean="0"/>
            </a:b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wipe(down)">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wipe(down)">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wipe(down)">
                                      <p:cBhvr>
                                        <p:cTn id="37" dur="500"/>
                                        <p:tgtEl>
                                          <p:spTgt spid="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8" end="8"/>
                                            </p:txEl>
                                          </p:spTgt>
                                        </p:tgtEl>
                                        <p:attrNameLst>
                                          <p:attrName>style.visibility</p:attrName>
                                        </p:attrNameLst>
                                      </p:cBhvr>
                                      <p:to>
                                        <p:strVal val="visible"/>
                                      </p:to>
                                    </p:set>
                                    <p:animEffect transition="in" filter="wipe(down)">
                                      <p:cBhvr>
                                        <p:cTn id="42" dur="500"/>
                                        <p:tgtEl>
                                          <p:spTgt spid="5">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
                                            <p:txEl>
                                              <p:pRg st="9" end="9"/>
                                            </p:txEl>
                                          </p:spTgt>
                                        </p:tgtEl>
                                        <p:attrNameLst>
                                          <p:attrName>style.visibility</p:attrName>
                                        </p:attrNameLst>
                                      </p:cBhvr>
                                      <p:to>
                                        <p:strVal val="visible"/>
                                      </p:to>
                                    </p:set>
                                    <p:animEffect transition="in" filter="wipe(down)">
                                      <p:cBhvr>
                                        <p:cTn id="47"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a:bodyPr>
          <a:lstStyle/>
          <a:p>
            <a:pPr hangingPunct="0">
              <a:buNone/>
            </a:pPr>
            <a:r>
              <a:rPr lang="tr-TR" b="1" dirty="0" smtClean="0"/>
              <a:t>	TELMİH (ANIMSATMA)</a:t>
            </a:r>
          </a:p>
          <a:p>
            <a:pPr hangingPunct="0">
              <a:buNone/>
            </a:pPr>
            <a:r>
              <a:rPr lang="tr-TR" dirty="0" smtClean="0"/>
              <a:t>	Anlatımı güçlendirmek amacıyla, bir şeyi açıkça söylemeyip onu hatırlatacak başka bir şeyi söyleyerek anlatma sanatıdır.</a:t>
            </a:r>
            <a:endParaRPr lang="tr-TR" b="1" dirty="0" smtClean="0"/>
          </a:p>
          <a:p>
            <a:pPr hangingPunct="0">
              <a:buNone/>
            </a:pPr>
            <a:r>
              <a:rPr lang="tr-TR" dirty="0" smtClean="0"/>
              <a:t>	Ey dost senin yoluna</a:t>
            </a:r>
            <a:endParaRPr lang="tr-TR" b="1" dirty="0" smtClean="0"/>
          </a:p>
          <a:p>
            <a:pPr hangingPunct="0">
              <a:buNone/>
            </a:pPr>
            <a:r>
              <a:rPr lang="tr-TR" dirty="0" smtClean="0"/>
              <a:t>	Canım vereyim Mevla</a:t>
            </a:r>
            <a:endParaRPr lang="tr-TR" b="1" dirty="0" smtClean="0"/>
          </a:p>
          <a:p>
            <a:pPr hangingPunct="0">
              <a:buNone/>
            </a:pPr>
            <a:r>
              <a:rPr lang="tr-TR" dirty="0" smtClean="0"/>
              <a:t>	Aşkını </a:t>
            </a:r>
            <a:r>
              <a:rPr lang="tr-TR" dirty="0" err="1" smtClean="0"/>
              <a:t>komayayım</a:t>
            </a:r>
            <a:endParaRPr lang="tr-TR" b="1" dirty="0" smtClean="0"/>
          </a:p>
          <a:p>
            <a:pPr hangingPunct="0">
              <a:buNone/>
            </a:pPr>
            <a:r>
              <a:rPr lang="tr-TR" dirty="0" smtClean="0"/>
              <a:t>	Oda gireyim Mevla.”</a:t>
            </a:r>
            <a:endParaRPr lang="tr-TR" b="1" dirty="0" smtClean="0"/>
          </a:p>
          <a:p>
            <a:pPr hangingPunct="0">
              <a:buNone/>
            </a:pPr>
            <a:r>
              <a:rPr lang="tr-TR" dirty="0" smtClean="0"/>
              <a:t>	Tahammül mülkünü yıktın </a:t>
            </a:r>
          </a:p>
          <a:p>
            <a:pPr hangingPunct="0">
              <a:buNone/>
            </a:pPr>
            <a:r>
              <a:rPr lang="tr-TR" dirty="0" smtClean="0"/>
              <a:t>	</a:t>
            </a:r>
            <a:r>
              <a:rPr lang="tr-TR" dirty="0" err="1" smtClean="0"/>
              <a:t>Hülagü</a:t>
            </a:r>
            <a:r>
              <a:rPr lang="tr-TR" dirty="0" smtClean="0"/>
              <a:t> Han mısın kafir?</a:t>
            </a:r>
            <a:endParaRPr lang="tr-TR" b="1" dirty="0" smtClean="0"/>
          </a:p>
          <a:p>
            <a:pPr>
              <a:buNone/>
            </a:pP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down)">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Autofit/>
          </a:bodyPr>
          <a:lstStyle/>
          <a:p>
            <a:pPr>
              <a:buNone/>
            </a:pPr>
            <a:r>
              <a:rPr lang="tr-TR" sz="2000" b="1" dirty="0" smtClean="0"/>
              <a:t>	Neden - sonuç ilgisi</a:t>
            </a:r>
            <a:endParaRPr lang="tr-TR" sz="2000" dirty="0" smtClean="0"/>
          </a:p>
          <a:p>
            <a:pPr>
              <a:buNone/>
            </a:pPr>
            <a:r>
              <a:rPr lang="tr-TR" sz="2000" dirty="0" smtClean="0"/>
              <a:t>	Hay mübarek! Bereket yağıyor bereket!</a:t>
            </a:r>
          </a:p>
          <a:p>
            <a:pPr>
              <a:buNone/>
            </a:pPr>
            <a:r>
              <a:rPr lang="tr-TR" sz="2000" dirty="0" smtClean="0"/>
              <a:t>	Bahar aylarında rahmet düşmezse ürün iyi olmaz.</a:t>
            </a:r>
            <a:br>
              <a:rPr lang="tr-TR" sz="2000" dirty="0" smtClean="0"/>
            </a:br>
            <a:endParaRPr lang="tr-TR" sz="2000" dirty="0" smtClean="0"/>
          </a:p>
          <a:p>
            <a:pPr>
              <a:buNone/>
            </a:pPr>
            <a:r>
              <a:rPr lang="tr-TR" sz="2000" b="1" dirty="0" smtClean="0"/>
              <a:t>	Sanatçı - eser ilgisi</a:t>
            </a:r>
            <a:endParaRPr lang="tr-TR" sz="2000" dirty="0" smtClean="0"/>
          </a:p>
          <a:p>
            <a:pPr>
              <a:buNone/>
            </a:pPr>
            <a:r>
              <a:rPr lang="tr-TR" sz="2000" dirty="0" smtClean="0"/>
              <a:t>	Davetlilere piyanosuyla önce Çaykovski,sonra Mozart çaldı.</a:t>
            </a:r>
          </a:p>
          <a:p>
            <a:pPr>
              <a:buNone/>
            </a:pPr>
            <a:r>
              <a:rPr lang="tr-TR" sz="2000" dirty="0" smtClean="0"/>
              <a:t>	Şimdi de biraz </a:t>
            </a:r>
            <a:r>
              <a:rPr lang="tr-TR" sz="2000" dirty="0" err="1" smtClean="0"/>
              <a:t>Yûnus</a:t>
            </a:r>
            <a:r>
              <a:rPr lang="tr-TR" sz="2000" dirty="0" smtClean="0"/>
              <a:t> Emre okuyalım mı?</a:t>
            </a:r>
          </a:p>
          <a:p>
            <a:pPr>
              <a:buNone/>
            </a:pPr>
            <a:r>
              <a:rPr lang="tr-TR" sz="2000" dirty="0" smtClean="0"/>
              <a:t>	Pikapta Münir Nurettin dönüyordu.</a:t>
            </a:r>
          </a:p>
          <a:p>
            <a:endParaRPr lang="tr-TR" sz="2000" b="1" dirty="0" smtClean="0"/>
          </a:p>
          <a:p>
            <a:pPr>
              <a:buNone/>
            </a:pPr>
            <a:r>
              <a:rPr lang="tr-TR" sz="2000" b="1" dirty="0" smtClean="0"/>
              <a:t>	Yer , yön , bölge , çağ - insan ilgisi</a:t>
            </a:r>
            <a:endParaRPr lang="tr-TR" sz="2000" dirty="0" smtClean="0"/>
          </a:p>
          <a:p>
            <a:pPr>
              <a:buNone/>
            </a:pPr>
            <a:r>
              <a:rPr lang="tr-TR" sz="2000" dirty="0" smtClean="0"/>
              <a:t>	Eve haber verip geleyim.</a:t>
            </a:r>
          </a:p>
          <a:p>
            <a:pPr>
              <a:buNone/>
            </a:pPr>
            <a:r>
              <a:rPr lang="tr-TR" sz="2000" dirty="0" smtClean="0"/>
              <a:t>	Batı ve Doğu , inanç ve felsefe yönünden hem birbirini etkilemiş hem birbirine uzak durmuştur.</a:t>
            </a:r>
          </a:p>
          <a:p>
            <a:pPr>
              <a:buNone/>
            </a:pPr>
            <a:r>
              <a:rPr lang="tr-TR" sz="2000" dirty="0" smtClean="0"/>
              <a:t>	Dünya uyanıkken uyumak maskaralıktır.</a:t>
            </a:r>
          </a:p>
          <a:p>
            <a:pPr>
              <a:buNone/>
            </a:pPr>
            <a:r>
              <a:rPr lang="tr-TR" sz="2000" dirty="0" smtClean="0"/>
              <a:t>	Ankara bu notaya cevap vermekte gecikmedi.</a:t>
            </a:r>
          </a:p>
          <a:p>
            <a:pPr>
              <a:buNone/>
            </a:pPr>
            <a:r>
              <a:rPr lang="tr-TR" sz="2000" dirty="0" smtClean="0"/>
              <a:t>	Adresi bir de şu büfeye sorsak mı?</a:t>
            </a:r>
          </a:p>
          <a:p>
            <a:pPr>
              <a:buNone/>
            </a:pPr>
            <a:r>
              <a:rPr lang="tr-TR" sz="2000" dirty="0" smtClean="0"/>
              <a:t>	Sizin işinizi şu masa halleder beyefendi.</a:t>
            </a:r>
            <a:endParaRPr lang="tr-T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8" end="8"/>
                                            </p:txEl>
                                          </p:spTgt>
                                        </p:tgtEl>
                                        <p:attrNameLst>
                                          <p:attrName>style.visibility</p:attrName>
                                        </p:attrNameLst>
                                      </p:cBhvr>
                                      <p:to>
                                        <p:strVal val="visible"/>
                                      </p:to>
                                    </p:set>
                                    <p:animEffect transition="in" filter="wipe(down)">
                                      <p:cBhvr>
                                        <p:cTn id="42" dur="500"/>
                                        <p:tgtEl>
                                          <p:spTgt spid="5">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
                                            <p:txEl>
                                              <p:pRg st="9" end="9"/>
                                            </p:txEl>
                                          </p:spTgt>
                                        </p:tgtEl>
                                        <p:attrNameLst>
                                          <p:attrName>style.visibility</p:attrName>
                                        </p:attrNameLst>
                                      </p:cBhvr>
                                      <p:to>
                                        <p:strVal val="visible"/>
                                      </p:to>
                                    </p:set>
                                    <p:animEffect transition="in" filter="wipe(down)">
                                      <p:cBhvr>
                                        <p:cTn id="47" dur="500"/>
                                        <p:tgtEl>
                                          <p:spTgt spid="5">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5">
                                            <p:txEl>
                                              <p:pRg st="10" end="10"/>
                                            </p:txEl>
                                          </p:spTgt>
                                        </p:tgtEl>
                                        <p:attrNameLst>
                                          <p:attrName>style.visibility</p:attrName>
                                        </p:attrNameLst>
                                      </p:cBhvr>
                                      <p:to>
                                        <p:strVal val="visible"/>
                                      </p:to>
                                    </p:set>
                                    <p:animEffect transition="in" filter="wipe(down)">
                                      <p:cBhvr>
                                        <p:cTn id="52" dur="500"/>
                                        <p:tgtEl>
                                          <p:spTgt spid="5">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5">
                                            <p:txEl>
                                              <p:pRg st="11" end="11"/>
                                            </p:txEl>
                                          </p:spTgt>
                                        </p:tgtEl>
                                        <p:attrNameLst>
                                          <p:attrName>style.visibility</p:attrName>
                                        </p:attrNameLst>
                                      </p:cBhvr>
                                      <p:to>
                                        <p:strVal val="visible"/>
                                      </p:to>
                                    </p:set>
                                    <p:animEffect transition="in" filter="wipe(down)">
                                      <p:cBhvr>
                                        <p:cTn id="57" dur="500"/>
                                        <p:tgtEl>
                                          <p:spTgt spid="5">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5">
                                            <p:txEl>
                                              <p:pRg st="12" end="12"/>
                                            </p:txEl>
                                          </p:spTgt>
                                        </p:tgtEl>
                                        <p:attrNameLst>
                                          <p:attrName>style.visibility</p:attrName>
                                        </p:attrNameLst>
                                      </p:cBhvr>
                                      <p:to>
                                        <p:strVal val="visible"/>
                                      </p:to>
                                    </p:set>
                                    <p:animEffect transition="in" filter="wipe(down)">
                                      <p:cBhvr>
                                        <p:cTn id="62" dur="500"/>
                                        <p:tgtEl>
                                          <p:spTgt spid="5">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5">
                                            <p:txEl>
                                              <p:pRg st="13" end="13"/>
                                            </p:txEl>
                                          </p:spTgt>
                                        </p:tgtEl>
                                        <p:attrNameLst>
                                          <p:attrName>style.visibility</p:attrName>
                                        </p:attrNameLst>
                                      </p:cBhvr>
                                      <p:to>
                                        <p:strVal val="visible"/>
                                      </p:to>
                                    </p:set>
                                    <p:animEffect transition="in" filter="wipe(down)">
                                      <p:cBhvr>
                                        <p:cTn id="67" dur="500"/>
                                        <p:tgtEl>
                                          <p:spTgt spid="5">
                                            <p:txEl>
                                              <p:pRg st="13" end="13"/>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5">
                                            <p:txEl>
                                              <p:pRg st="14" end="14"/>
                                            </p:txEl>
                                          </p:spTgt>
                                        </p:tgtEl>
                                        <p:attrNameLst>
                                          <p:attrName>style.visibility</p:attrName>
                                        </p:attrNameLst>
                                      </p:cBhvr>
                                      <p:to>
                                        <p:strVal val="visible"/>
                                      </p:to>
                                    </p:set>
                                    <p:animEffect transition="in" filter="wipe(down)">
                                      <p:cBhvr>
                                        <p:cTn id="72" dur="500"/>
                                        <p:tgtEl>
                                          <p:spTgt spid="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lstStyle/>
          <a:p>
            <a:pPr hangingPunct="0">
              <a:buNone/>
            </a:pPr>
            <a:r>
              <a:rPr lang="tr-TR" b="1" dirty="0" smtClean="0"/>
              <a:t>	TEDRİC (DERECELEME)</a:t>
            </a:r>
            <a:endParaRPr lang="tr-TR" dirty="0" smtClean="0"/>
          </a:p>
          <a:p>
            <a:pPr hangingPunct="0">
              <a:buNone/>
            </a:pPr>
            <a:r>
              <a:rPr lang="tr-TR" dirty="0" smtClean="0"/>
              <a:t>	Anlatımda kavramların derece gözetilerek sıralanması sanatıdır.</a:t>
            </a:r>
          </a:p>
          <a:p>
            <a:pPr hangingPunct="0">
              <a:buNone/>
            </a:pPr>
            <a:r>
              <a:rPr lang="tr-TR" dirty="0" smtClean="0"/>
              <a:t>	“Aziz dost, günler günleri, aylar ayları, yıllar yılları kovaladı.”</a:t>
            </a:r>
          </a:p>
          <a:p>
            <a:pPr hangingPunct="0">
              <a:buNone/>
            </a:pPr>
            <a:r>
              <a:rPr lang="tr-TR" dirty="0" smtClean="0"/>
              <a:t>	“Gün, ay, yıl” sözcükleri “zaman” yönünden kısadan uzuna doğru sıralanmıştır.</a:t>
            </a:r>
          </a:p>
          <a:p>
            <a:pPr hangingPunct="0">
              <a:buNone/>
            </a:pPr>
            <a:r>
              <a:rPr lang="tr-TR" dirty="0" smtClean="0"/>
              <a:t>	“İki asker mızrak mızrağa, kılıç kılıca, hançer hançere vuruşmaya başladılar.</a:t>
            </a:r>
          </a:p>
          <a:p>
            <a:pPr hangingPunct="0">
              <a:buNone/>
            </a:pPr>
            <a:r>
              <a:rPr lang="tr-TR" dirty="0" smtClean="0"/>
              <a:t>	“Yürüdükçe iştahı açılır, iştahı açıldıkça yer, yedikçe şişmanlardı.”</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lstStyle/>
          <a:p>
            <a:pPr hangingPunct="0">
              <a:buNone/>
            </a:pPr>
            <a:r>
              <a:rPr lang="tr-TR" b="1" dirty="0" smtClean="0"/>
              <a:t>	TERDİT (ŞAŞIRTMA)</a:t>
            </a:r>
            <a:endParaRPr lang="tr-TR" dirty="0" smtClean="0"/>
          </a:p>
          <a:p>
            <a:pPr hangingPunct="0">
              <a:buNone/>
            </a:pPr>
            <a:r>
              <a:rPr lang="tr-TR" dirty="0" smtClean="0"/>
              <a:t>	Sözü, okuyucunun hiç beklemediği bir biçimde bitirerek onu şaşırtma sanatıdır.</a:t>
            </a:r>
          </a:p>
          <a:p>
            <a:pPr hangingPunct="0">
              <a:buNone/>
            </a:pPr>
            <a:r>
              <a:rPr lang="tr-TR" dirty="0" smtClean="0"/>
              <a:t>	“En ağır işçi benim                                                        </a:t>
            </a:r>
          </a:p>
          <a:p>
            <a:pPr hangingPunct="0">
              <a:buNone/>
            </a:pPr>
            <a:r>
              <a:rPr lang="tr-TR" dirty="0" smtClean="0"/>
              <a:t>	Gün yirmi dört saat                                                                 </a:t>
            </a:r>
          </a:p>
          <a:p>
            <a:pPr hangingPunct="0">
              <a:buNone/>
            </a:pPr>
            <a:r>
              <a:rPr lang="tr-TR" dirty="0" smtClean="0"/>
              <a:t>	Seni düşünüyorum.”</a:t>
            </a:r>
          </a:p>
          <a:p>
            <a:pPr hangingPunct="0">
              <a:buNone/>
            </a:pPr>
            <a:endParaRPr lang="tr-TR" dirty="0" smtClean="0"/>
          </a:p>
          <a:p>
            <a:pPr hangingPunct="0">
              <a:buNone/>
            </a:pPr>
            <a:r>
              <a:rPr lang="tr-TR" dirty="0" smtClean="0"/>
              <a:t>	“Verem misin?</a:t>
            </a:r>
          </a:p>
          <a:p>
            <a:pPr hangingPunct="0">
              <a:buNone/>
            </a:pPr>
            <a:r>
              <a:rPr lang="tr-TR" dirty="0" smtClean="0"/>
              <a:t>	Üzülme, onun da çaresi var.</a:t>
            </a:r>
          </a:p>
          <a:p>
            <a:pPr hangingPunct="0">
              <a:buNone/>
            </a:pPr>
            <a:r>
              <a:rPr lang="tr-TR" dirty="0" smtClean="0"/>
              <a:t>	Ölür gidersin....”</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wipe(down)">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wipe(down)">
                                      <p:cBhvr>
                                        <p:cTn id="37" dur="500"/>
                                        <p:tgtEl>
                                          <p:spTgt spid="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8" end="8"/>
                                            </p:txEl>
                                          </p:spTgt>
                                        </p:tgtEl>
                                        <p:attrNameLst>
                                          <p:attrName>style.visibility</p:attrName>
                                        </p:attrNameLst>
                                      </p:cBhvr>
                                      <p:to>
                                        <p:strVal val="visible"/>
                                      </p:to>
                                    </p:set>
                                    <p:animEffect transition="in" filter="wipe(down)">
                                      <p:cBhvr>
                                        <p:cTn id="42"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lstStyle/>
          <a:p>
            <a:pPr hangingPunct="0"/>
            <a:r>
              <a:rPr lang="tr-TR" b="1" dirty="0" smtClean="0"/>
              <a:t>RÜCU (GERİ DÖNÜŞ)</a:t>
            </a:r>
            <a:endParaRPr lang="tr-TR" dirty="0" smtClean="0"/>
          </a:p>
          <a:p>
            <a:pPr hangingPunct="0"/>
            <a:r>
              <a:rPr lang="tr-TR" dirty="0" smtClean="0"/>
              <a:t>Bir düşünceyi daha güçlü anlatmak için, söylenen sözü geri alıp sözden döner gibi davranmaktır.</a:t>
            </a:r>
          </a:p>
          <a:p>
            <a:pPr hangingPunct="0"/>
            <a:r>
              <a:rPr lang="tr-TR" dirty="0" smtClean="0"/>
              <a:t>"Bir şarkıdır söylediği</a:t>
            </a:r>
          </a:p>
          <a:p>
            <a:pPr hangingPunct="0"/>
            <a:r>
              <a:rPr lang="tr-TR" dirty="0" smtClean="0"/>
              <a:t>“Mavi bir sevda şarkısı</a:t>
            </a:r>
          </a:p>
          <a:p>
            <a:pPr hangingPunct="0"/>
            <a:r>
              <a:rPr lang="tr-TR" dirty="0" smtClean="0"/>
              <a:t>Hayır mavi değil</a:t>
            </a:r>
          </a:p>
          <a:p>
            <a:pPr hangingPunct="0"/>
            <a:r>
              <a:rPr lang="tr-TR" dirty="0" smtClean="0"/>
              <a:t>Elâ bir şarkıdır söylediği”</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5040560"/>
          </a:xfrm>
        </p:spPr>
        <p:txBody>
          <a:bodyPr>
            <a:normAutofit fontScale="85000" lnSpcReduction="20000"/>
          </a:bodyPr>
          <a:lstStyle/>
          <a:p>
            <a:pPr>
              <a:buNone/>
            </a:pPr>
            <a:r>
              <a:rPr lang="tr-TR" sz="9600" b="1" i="1" dirty="0" smtClean="0">
                <a:latin typeface="Baskerville Old Face" pitchFamily="18" charset="0"/>
              </a:rPr>
              <a:t>				</a:t>
            </a:r>
          </a:p>
          <a:p>
            <a:pPr>
              <a:buNone/>
            </a:pPr>
            <a:r>
              <a:rPr lang="tr-TR" sz="9600" b="1" i="1" dirty="0" smtClean="0">
                <a:latin typeface="Baskerville Old Face" pitchFamily="18" charset="0"/>
              </a:rPr>
              <a:t>				SÖZ</a:t>
            </a:r>
          </a:p>
          <a:p>
            <a:pPr>
              <a:buNone/>
            </a:pPr>
            <a:r>
              <a:rPr lang="tr-TR" sz="9600" b="1" i="1" dirty="0" smtClean="0">
                <a:latin typeface="Baskerville Old Face" pitchFamily="18" charset="0"/>
              </a:rPr>
              <a:t>    SANATLARI</a:t>
            </a:r>
          </a:p>
          <a:p>
            <a:pPr>
              <a:buNone/>
            </a:pPr>
            <a:r>
              <a:rPr lang="tr-TR" sz="9600" b="1" i="1" dirty="0" smtClean="0">
                <a:latin typeface="Baskerville Old Face" pitchFamily="18" charset="0"/>
              </a:rPr>
              <a:t>        TEST</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lstStyle/>
          <a:p>
            <a:pPr hangingPunct="0">
              <a:buNone/>
            </a:pPr>
            <a:r>
              <a:rPr lang="tr-TR" b="1" dirty="0" smtClean="0"/>
              <a:t>	</a:t>
            </a:r>
            <a:r>
              <a:rPr lang="tr-TR" dirty="0" smtClean="0"/>
              <a:t>“Menekşeler külahını kaldırır.” </a:t>
            </a:r>
            <a:r>
              <a:rPr lang="tr-TR" b="1" dirty="0" smtClean="0"/>
              <a:t>dizesindeki edebi sanat, aşağıdaki dizelerden hangisinde vardır?</a:t>
            </a:r>
            <a:endParaRPr lang="tr-TR" dirty="0" smtClean="0"/>
          </a:p>
          <a:p>
            <a:pPr hangingPunct="0">
              <a:buNone/>
            </a:pPr>
            <a:r>
              <a:rPr lang="tr-TR" dirty="0" smtClean="0"/>
              <a:t>	A)	Güzel gitti diye pınar ağladı</a:t>
            </a:r>
          </a:p>
          <a:p>
            <a:pPr hangingPunct="0">
              <a:buNone/>
            </a:pPr>
            <a:r>
              <a:rPr lang="tr-TR" dirty="0" smtClean="0"/>
              <a:t>	B)	Ak kuğular sökün etti yurdundan</a:t>
            </a:r>
          </a:p>
          <a:p>
            <a:pPr hangingPunct="0">
              <a:buNone/>
            </a:pPr>
            <a:r>
              <a:rPr lang="tr-TR" dirty="0" smtClean="0"/>
              <a:t>	C)	Gül budanmış dal dal olmuş</a:t>
            </a:r>
          </a:p>
          <a:p>
            <a:pPr hangingPunct="0">
              <a:buNone/>
            </a:pPr>
            <a:r>
              <a:rPr lang="tr-TR" dirty="0" smtClean="0"/>
              <a:t>	D)	Kara yerde mor menekşe biter mi</a:t>
            </a:r>
          </a:p>
          <a:p>
            <a:pPr hangingPunct="0">
              <a:buNone/>
            </a:pPr>
            <a:r>
              <a:rPr lang="tr-TR" dirty="0" smtClean="0"/>
              <a:t>	E)	Gözlerim kapıda kulağım seste</a:t>
            </a:r>
          </a:p>
          <a:p>
            <a:pPr hangingPunct="0">
              <a:buNone/>
            </a:pPr>
            <a:r>
              <a:rPr lang="tr-TR" b="1" dirty="0" smtClean="0"/>
              <a:t>								(1981 ÖYS)</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fontScale="85000" lnSpcReduction="20000"/>
          </a:bodyPr>
          <a:lstStyle/>
          <a:p>
            <a:pPr hangingPunct="0">
              <a:buNone/>
            </a:pPr>
            <a:r>
              <a:rPr lang="tr-TR" b="1" dirty="0" smtClean="0"/>
              <a:t>	</a:t>
            </a:r>
            <a:r>
              <a:rPr lang="tr-TR" dirty="0" smtClean="0"/>
              <a:t>Dağ dağ o güzel ses bütün etrafı gezindi;</a:t>
            </a:r>
          </a:p>
          <a:p>
            <a:pPr hangingPunct="0">
              <a:buNone/>
            </a:pPr>
            <a:r>
              <a:rPr lang="tr-TR" dirty="0" smtClean="0"/>
              <a:t>	Görmüş ve geçirmiş denizin kalbine sindi.</a:t>
            </a:r>
          </a:p>
          <a:p>
            <a:pPr hangingPunct="0">
              <a:buNone/>
            </a:pPr>
            <a:r>
              <a:rPr lang="tr-TR" b="1" dirty="0" smtClean="0"/>
              <a:t>	Bu dizelerdeki kişileştirme, aşağıdakilerden hangisinde </a:t>
            </a:r>
            <a:r>
              <a:rPr lang="tr-TR" b="1" u="sng" dirty="0" smtClean="0"/>
              <a:t>yoktur</a:t>
            </a:r>
            <a:r>
              <a:rPr lang="tr-TR" b="1" dirty="0" smtClean="0"/>
              <a:t>?</a:t>
            </a:r>
            <a:endParaRPr lang="tr-TR" dirty="0" smtClean="0"/>
          </a:p>
          <a:p>
            <a:pPr hangingPunct="0">
              <a:buNone/>
            </a:pPr>
            <a:r>
              <a:rPr lang="tr-TR" dirty="0" smtClean="0"/>
              <a:t>	A)	Bir sarmaşık uyanıyordu uykusundan;</a:t>
            </a:r>
          </a:p>
          <a:p>
            <a:pPr hangingPunct="0">
              <a:buNone/>
            </a:pPr>
            <a:r>
              <a:rPr lang="tr-TR" dirty="0" smtClean="0"/>
              <a:t>		Geriniyordu bir eski duvarın sıvasında</a:t>
            </a:r>
          </a:p>
          <a:p>
            <a:pPr hangingPunct="0">
              <a:buNone/>
            </a:pPr>
            <a:r>
              <a:rPr lang="tr-TR" dirty="0" smtClean="0"/>
              <a:t>	B)	Bir bulut geldi üstüne bahçenin,</a:t>
            </a:r>
          </a:p>
          <a:p>
            <a:pPr hangingPunct="0">
              <a:buNone/>
            </a:pPr>
            <a:r>
              <a:rPr lang="tr-TR" dirty="0" smtClean="0"/>
              <a:t>		Bütün ağaçların keyfi kaçtı</a:t>
            </a:r>
          </a:p>
          <a:p>
            <a:pPr hangingPunct="0">
              <a:buNone/>
            </a:pPr>
            <a:r>
              <a:rPr lang="tr-TR" dirty="0" smtClean="0"/>
              <a:t>	C)	Ay, zeytin ağaçlarından yere damlıyordu;</a:t>
            </a:r>
          </a:p>
          <a:p>
            <a:pPr hangingPunct="0">
              <a:buNone/>
            </a:pPr>
            <a:r>
              <a:rPr lang="tr-TR" dirty="0" smtClean="0"/>
              <a:t>		Açtım avucumu altına tuttum.</a:t>
            </a:r>
          </a:p>
          <a:p>
            <a:pPr hangingPunct="0">
              <a:buNone/>
            </a:pPr>
            <a:r>
              <a:rPr lang="tr-TR" dirty="0" smtClean="0"/>
              <a:t>	D)	Eskici dükkânındaki asma saat,</a:t>
            </a:r>
          </a:p>
          <a:p>
            <a:pPr hangingPunct="0">
              <a:buNone/>
            </a:pPr>
            <a:r>
              <a:rPr lang="tr-TR" dirty="0" smtClean="0"/>
              <a:t>		Çelik bir şal atmış omuzlarına</a:t>
            </a:r>
          </a:p>
          <a:p>
            <a:pPr hangingPunct="0">
              <a:buNone/>
            </a:pPr>
            <a:r>
              <a:rPr lang="tr-TR" dirty="0" smtClean="0"/>
              <a:t>	E)	</a:t>
            </a:r>
            <a:r>
              <a:rPr lang="tr-TR" dirty="0" err="1" smtClean="0"/>
              <a:t>Toros</a:t>
            </a:r>
            <a:r>
              <a:rPr lang="tr-TR" dirty="0" smtClean="0"/>
              <a:t> dağlarının üstüne </a:t>
            </a:r>
          </a:p>
          <a:p>
            <a:pPr hangingPunct="0">
              <a:buNone/>
            </a:pPr>
            <a:r>
              <a:rPr lang="tr-TR" dirty="0" smtClean="0"/>
              <a:t>		Ay un eledi bütün gece.</a:t>
            </a:r>
          </a:p>
          <a:p>
            <a:pPr hangingPunct="0">
              <a:buNone/>
            </a:pPr>
            <a:r>
              <a:rPr lang="tr-TR" b="1" dirty="0" smtClean="0"/>
              <a:t>								(1982 ÖYS)</a:t>
            </a:r>
            <a:endParaRPr lang="tr-TR" dirty="0" smtClean="0"/>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dow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dow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wipe(dow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wipe(dow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wipe(dow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wipe(down)">
                                      <p:cBhvr>
                                        <p:cTn id="67" dur="500"/>
                                        <p:tgtEl>
                                          <p:spTgt spid="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5">
                                            <p:txEl>
                                              <p:pRg st="13" end="13"/>
                                            </p:txEl>
                                          </p:spTgt>
                                        </p:tgtEl>
                                        <p:attrNameLst>
                                          <p:attrName>style.visibility</p:attrName>
                                        </p:attrNameLst>
                                      </p:cBhvr>
                                      <p:to>
                                        <p:strVal val="visible"/>
                                      </p:to>
                                    </p:set>
                                    <p:animEffect transition="in" filter="wipe(down)">
                                      <p:cBhvr>
                                        <p:cTn id="72" dur="5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a:bodyPr>
          <a:lstStyle/>
          <a:p>
            <a:pPr hangingPunct="0">
              <a:buNone/>
            </a:pPr>
            <a:r>
              <a:rPr lang="tr-TR" b="1" dirty="0" smtClean="0"/>
              <a:t>	</a:t>
            </a:r>
            <a:r>
              <a:rPr lang="tr-TR" dirty="0" smtClean="0"/>
              <a:t>“Sakin ve rüzgarsız havalarda, bacalar üzerinde bir türlü savrulup dağılmayan dumanlar birbiri üzerine nasıl birikirse, bu sesler de öylece göğün boşluğunda toplanıyor, kolay kolay dağılmıyordu.”</a:t>
            </a:r>
          </a:p>
          <a:p>
            <a:pPr hangingPunct="0">
              <a:buNone/>
            </a:pPr>
            <a:r>
              <a:rPr lang="tr-TR" b="1" dirty="0" smtClean="0"/>
              <a:t>	Bu cümlede birbirine benzetilen iki şey aşağıdakilerden hangisidir?</a:t>
            </a:r>
            <a:endParaRPr lang="tr-TR" dirty="0" smtClean="0"/>
          </a:p>
          <a:p>
            <a:pPr hangingPunct="0">
              <a:buNone/>
            </a:pPr>
            <a:r>
              <a:rPr lang="tr-TR" dirty="0" smtClean="0"/>
              <a:t>	A) Hava  – Rüzgâr		B) Rüzgâr – Duman</a:t>
            </a:r>
          </a:p>
          <a:p>
            <a:pPr hangingPunct="0">
              <a:buNone/>
            </a:pPr>
            <a:r>
              <a:rPr lang="tr-TR" dirty="0" smtClean="0"/>
              <a:t>	C) Hava – Ses			D) Duman – Gök	</a:t>
            </a:r>
          </a:p>
          <a:p>
            <a:pPr hangingPunct="0">
              <a:buNone/>
            </a:pPr>
            <a:r>
              <a:rPr lang="tr-TR" dirty="0" smtClean="0"/>
              <a:t>	E) Duman  – Ses</a:t>
            </a:r>
          </a:p>
          <a:p>
            <a:pPr hangingPunct="0">
              <a:buNone/>
            </a:pPr>
            <a:r>
              <a:rPr lang="tr-TR" b="1" dirty="0" smtClean="0"/>
              <a:t>								(1984 ÖYS)</a:t>
            </a:r>
            <a:endParaRPr lang="tr-TR" dirty="0" smtClean="0"/>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a:bodyPr>
          <a:lstStyle/>
          <a:p>
            <a:pPr hangingPunct="0">
              <a:buNone/>
            </a:pPr>
            <a:r>
              <a:rPr lang="tr-TR" dirty="0" smtClean="0"/>
              <a:t>	“Artık dağlar sırtlarından kürklerini attılar. Fakat henüz sabahları serince olduğundan, omuzlarına sislerden birer atkı alıyorlar. Şimdi rüzgâr, ağaçlar arasında ılık ılık esiyor. Hele böcekler, görülecek şey!”</a:t>
            </a:r>
          </a:p>
          <a:p>
            <a:pPr hangingPunct="0">
              <a:buNone/>
            </a:pPr>
            <a:r>
              <a:rPr lang="tr-TR" b="1" dirty="0" smtClean="0"/>
              <a:t>	Parçada kişileştirilen varlık, aşağıdakilerden hangisidir?</a:t>
            </a:r>
            <a:endParaRPr lang="tr-TR" dirty="0" smtClean="0"/>
          </a:p>
          <a:p>
            <a:pPr hangingPunct="0">
              <a:buNone/>
            </a:pPr>
            <a:r>
              <a:rPr lang="tr-TR" dirty="0" smtClean="0"/>
              <a:t>	A) böcekler		B) sisler		C) rüzgâr</a:t>
            </a:r>
          </a:p>
          <a:p>
            <a:pPr hangingPunct="0">
              <a:buNone/>
            </a:pPr>
            <a:r>
              <a:rPr lang="tr-TR" dirty="0" smtClean="0"/>
              <a:t>			D) dağlar		E) ağaçlar</a:t>
            </a:r>
          </a:p>
          <a:p>
            <a:pPr hangingPunct="0">
              <a:buNone/>
            </a:pPr>
            <a:r>
              <a:rPr lang="tr-TR" b="1" dirty="0" smtClean="0"/>
              <a:t>								(1985 ÖYS)</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lstStyle/>
          <a:p>
            <a:pPr hangingPunct="0">
              <a:buNone/>
            </a:pPr>
            <a:r>
              <a:rPr lang="tr-TR" dirty="0" smtClean="0"/>
              <a:t>	Kalem böyle çalınmıştır yazıma</a:t>
            </a:r>
          </a:p>
          <a:p>
            <a:pPr hangingPunct="0">
              <a:buNone/>
            </a:pPr>
            <a:r>
              <a:rPr lang="tr-TR" dirty="0" smtClean="0"/>
              <a:t>	Yazım kışa uymaz, kışım yazıma</a:t>
            </a:r>
          </a:p>
          <a:p>
            <a:pPr hangingPunct="0">
              <a:buNone/>
            </a:pPr>
            <a:r>
              <a:rPr lang="tr-TR" b="1" dirty="0" smtClean="0"/>
              <a:t>	Bu iki dizedeki söz sanatı, aşağıdakilerden hangisidir?</a:t>
            </a:r>
            <a:endParaRPr lang="tr-TR" dirty="0" smtClean="0"/>
          </a:p>
          <a:p>
            <a:pPr hangingPunct="0">
              <a:buNone/>
            </a:pPr>
            <a:r>
              <a:rPr lang="tr-TR" dirty="0" smtClean="0"/>
              <a:t>	A) istiare				B) abartma (mübalağa)</a:t>
            </a:r>
          </a:p>
          <a:p>
            <a:pPr hangingPunct="0">
              <a:buNone/>
            </a:pPr>
            <a:r>
              <a:rPr lang="tr-TR" dirty="0" smtClean="0"/>
              <a:t>	C) kişileştirme (teşhis) 	D) cinas	</a:t>
            </a:r>
          </a:p>
          <a:p>
            <a:pPr hangingPunct="0">
              <a:buNone/>
            </a:pPr>
            <a:r>
              <a:rPr lang="tr-TR" dirty="0" smtClean="0"/>
              <a:t>	E) benzetme (teşbih)</a:t>
            </a:r>
          </a:p>
          <a:p>
            <a:pPr hangingPunct="0">
              <a:buNone/>
            </a:pPr>
            <a:r>
              <a:rPr lang="tr-TR" b="1" dirty="0" smtClean="0"/>
              <a:t>							(1986 ÖYS)</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fontScale="92500" lnSpcReduction="10000"/>
          </a:bodyPr>
          <a:lstStyle/>
          <a:p>
            <a:pPr hangingPunct="0">
              <a:buNone/>
            </a:pPr>
            <a:r>
              <a:rPr lang="tr-TR" dirty="0" smtClean="0"/>
              <a:t>	Durgun bir akşamın erguvan örtüsünü </a:t>
            </a:r>
          </a:p>
          <a:p>
            <a:pPr hangingPunct="0">
              <a:buNone/>
            </a:pPr>
            <a:r>
              <a:rPr lang="tr-TR" dirty="0" smtClean="0"/>
              <a:t>	Yırtarken çekinerek gecenin kara eli</a:t>
            </a:r>
          </a:p>
          <a:p>
            <a:pPr hangingPunct="0">
              <a:buNone/>
            </a:pPr>
            <a:r>
              <a:rPr lang="tr-TR" dirty="0" smtClean="0"/>
              <a:t>	Yorgun bir gölge, omzunda bir günün yükü</a:t>
            </a:r>
          </a:p>
          <a:p>
            <a:pPr hangingPunct="0">
              <a:buNone/>
            </a:pPr>
            <a:r>
              <a:rPr lang="tr-TR" dirty="0" smtClean="0"/>
              <a:t>	Sürüklüyor ufuklara ağır adımlarını</a:t>
            </a:r>
          </a:p>
          <a:p>
            <a:pPr hangingPunct="0">
              <a:buNone/>
            </a:pPr>
            <a:r>
              <a:rPr lang="tr-TR" b="1" dirty="0" smtClean="0"/>
              <a:t>	Bu dizelerde kişileştirilen varlıklar aşağıdakilerin hangisinde verilmiştir?</a:t>
            </a:r>
            <a:endParaRPr lang="tr-TR" dirty="0" smtClean="0"/>
          </a:p>
          <a:p>
            <a:pPr hangingPunct="0">
              <a:buNone/>
            </a:pPr>
            <a:r>
              <a:rPr lang="tr-TR" dirty="0" smtClean="0"/>
              <a:t>	A)	Yorgun omuz – sürüklenen ufuklar</a:t>
            </a:r>
          </a:p>
          <a:p>
            <a:pPr hangingPunct="0">
              <a:buNone/>
            </a:pPr>
            <a:r>
              <a:rPr lang="tr-TR" dirty="0" smtClean="0"/>
              <a:t>	B)	Durgun bir akşam – ağır adımlar</a:t>
            </a:r>
          </a:p>
          <a:p>
            <a:pPr hangingPunct="0">
              <a:buNone/>
            </a:pPr>
            <a:r>
              <a:rPr lang="tr-TR" dirty="0" smtClean="0"/>
              <a:t>	C)	Erguvan  örtü – bir günün yükü</a:t>
            </a:r>
          </a:p>
          <a:p>
            <a:pPr hangingPunct="0">
              <a:buNone/>
            </a:pPr>
            <a:r>
              <a:rPr lang="tr-TR" dirty="0" smtClean="0"/>
              <a:t>	D)	Gecenin kara eli – yorgun bir gölge</a:t>
            </a:r>
          </a:p>
          <a:p>
            <a:pPr hangingPunct="0">
              <a:buNone/>
            </a:pPr>
            <a:r>
              <a:rPr lang="tr-TR" dirty="0" smtClean="0"/>
              <a:t>	E)	Akşamın örtüsü – omzun yükü</a:t>
            </a:r>
          </a:p>
          <a:p>
            <a:pPr hangingPunct="0">
              <a:buNone/>
            </a:pPr>
            <a:r>
              <a:rPr lang="tr-TR" b="1" dirty="0" smtClean="0"/>
              <a:t>							(1987 ÖYS)		</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dow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dow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wipe(dow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wipe(down)">
                                      <p:cBhvr>
                                        <p:cTn id="5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fontScale="85000" lnSpcReduction="20000"/>
          </a:bodyPr>
          <a:lstStyle/>
          <a:p>
            <a:endParaRPr lang="tr-TR" dirty="0" smtClean="0"/>
          </a:p>
          <a:p>
            <a:pPr>
              <a:buNone/>
            </a:pPr>
            <a:r>
              <a:rPr lang="tr-TR" b="1" dirty="0" smtClean="0"/>
              <a:t>	Aşağıdaki örnekleri inceleyiniz.</a:t>
            </a:r>
            <a:endParaRPr lang="tr-TR" dirty="0" smtClean="0"/>
          </a:p>
          <a:p>
            <a:pPr>
              <a:buNone/>
            </a:pPr>
            <a:r>
              <a:rPr lang="tr-TR" dirty="0" smtClean="0"/>
              <a:t>	Ön sokakta yer yok, arabayı arkaya bırakınız.</a:t>
            </a:r>
          </a:p>
          <a:p>
            <a:pPr>
              <a:buNone/>
            </a:pPr>
            <a:r>
              <a:rPr lang="tr-TR" dirty="0" smtClean="0"/>
              <a:t>	Çocuk kitapları birinci hamura basılmalı.</a:t>
            </a:r>
          </a:p>
          <a:p>
            <a:pPr>
              <a:buNone/>
            </a:pPr>
            <a:r>
              <a:rPr lang="tr-TR" dirty="0" smtClean="0"/>
              <a:t>	Sen bu otobüsle git,ben Bartın'a bineceğim.</a:t>
            </a:r>
          </a:p>
          <a:p>
            <a:pPr>
              <a:buNone/>
            </a:pPr>
            <a:r>
              <a:rPr lang="tr-TR" dirty="0" smtClean="0"/>
              <a:t>	Koştu yokuş aşağı,rengi atmış bir şapka.</a:t>
            </a:r>
          </a:p>
          <a:p>
            <a:pPr>
              <a:buNone/>
            </a:pPr>
            <a:r>
              <a:rPr lang="tr-TR" dirty="0" smtClean="0"/>
              <a:t>	Depremden sonra Düzce geceyi sokakta geçirdi.</a:t>
            </a:r>
          </a:p>
          <a:p>
            <a:pPr>
              <a:buNone/>
            </a:pPr>
            <a:r>
              <a:rPr lang="tr-TR" dirty="0" smtClean="0"/>
              <a:t>	Marmara'da her yelken / Uçar gibi neşeli.</a:t>
            </a:r>
          </a:p>
          <a:p>
            <a:pPr>
              <a:buNone/>
            </a:pPr>
            <a:r>
              <a:rPr lang="tr-TR" dirty="0" smtClean="0"/>
              <a:t>	Tiyatroda oynamam konusunda bütün  mahalle beni destekledi.</a:t>
            </a:r>
          </a:p>
          <a:p>
            <a:pPr>
              <a:buNone/>
            </a:pPr>
            <a:r>
              <a:rPr lang="tr-TR" dirty="0" smtClean="0"/>
              <a:t>	Turistler bu tur için yeni lokomotifler yerine buharlıyı tercih ediyorlar.</a:t>
            </a:r>
          </a:p>
          <a:p>
            <a:pPr>
              <a:buNone/>
            </a:pPr>
            <a:r>
              <a:rPr lang="tr-TR" dirty="0" smtClean="0"/>
              <a:t>	Koparıp öpmek için, basacağı toprağı /  Bütün şehir bekliyor onu dizler üstünde.</a:t>
            </a:r>
          </a:p>
          <a:p>
            <a:pPr>
              <a:buNone/>
            </a:pPr>
            <a:r>
              <a:rPr lang="tr-TR" dirty="0" smtClean="0"/>
              <a:t>	Türkiye,Tanzimat'la yüzünü Batı'ya çevirmişti.</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down)">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down)">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wipe(down)">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wipe(down)">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wipe(down)">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wipe(down)">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wipe(down)">
                                      <p:cBhvr>
                                        <p:cTn id="37" dur="500"/>
                                        <p:tgtEl>
                                          <p:spTgt spid="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8" end="8"/>
                                            </p:txEl>
                                          </p:spTgt>
                                        </p:tgtEl>
                                        <p:attrNameLst>
                                          <p:attrName>style.visibility</p:attrName>
                                        </p:attrNameLst>
                                      </p:cBhvr>
                                      <p:to>
                                        <p:strVal val="visible"/>
                                      </p:to>
                                    </p:set>
                                    <p:animEffect transition="in" filter="wipe(down)">
                                      <p:cBhvr>
                                        <p:cTn id="42" dur="500"/>
                                        <p:tgtEl>
                                          <p:spTgt spid="5">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
                                            <p:txEl>
                                              <p:pRg st="9" end="9"/>
                                            </p:txEl>
                                          </p:spTgt>
                                        </p:tgtEl>
                                        <p:attrNameLst>
                                          <p:attrName>style.visibility</p:attrName>
                                        </p:attrNameLst>
                                      </p:cBhvr>
                                      <p:to>
                                        <p:strVal val="visible"/>
                                      </p:to>
                                    </p:set>
                                    <p:animEffect transition="in" filter="wipe(down)">
                                      <p:cBhvr>
                                        <p:cTn id="47" dur="500"/>
                                        <p:tgtEl>
                                          <p:spTgt spid="5">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5">
                                            <p:txEl>
                                              <p:pRg st="10" end="10"/>
                                            </p:txEl>
                                          </p:spTgt>
                                        </p:tgtEl>
                                        <p:attrNameLst>
                                          <p:attrName>style.visibility</p:attrName>
                                        </p:attrNameLst>
                                      </p:cBhvr>
                                      <p:to>
                                        <p:strVal val="visible"/>
                                      </p:to>
                                    </p:set>
                                    <p:animEffect transition="in" filter="wipe(down)">
                                      <p:cBhvr>
                                        <p:cTn id="52" dur="500"/>
                                        <p:tgtEl>
                                          <p:spTgt spid="5">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5">
                                            <p:txEl>
                                              <p:pRg st="11" end="11"/>
                                            </p:txEl>
                                          </p:spTgt>
                                        </p:tgtEl>
                                        <p:attrNameLst>
                                          <p:attrName>style.visibility</p:attrName>
                                        </p:attrNameLst>
                                      </p:cBhvr>
                                      <p:to>
                                        <p:strVal val="visible"/>
                                      </p:to>
                                    </p:set>
                                    <p:animEffect transition="in" filter="wipe(down)">
                                      <p:cBhvr>
                                        <p:cTn id="57"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fontScale="77500" lnSpcReduction="20000"/>
          </a:bodyPr>
          <a:lstStyle/>
          <a:p>
            <a:pPr hangingPunct="0">
              <a:buNone/>
            </a:pPr>
            <a:r>
              <a:rPr lang="tr-TR" dirty="0" smtClean="0"/>
              <a:t>	Anavarza at oynağı</a:t>
            </a:r>
          </a:p>
          <a:p>
            <a:pPr hangingPunct="0">
              <a:buNone/>
            </a:pPr>
            <a:r>
              <a:rPr lang="tr-TR" dirty="0" smtClean="0"/>
              <a:t>	Kana bulanmış gömleği</a:t>
            </a:r>
          </a:p>
          <a:p>
            <a:pPr hangingPunct="0">
              <a:buNone/>
            </a:pPr>
            <a:r>
              <a:rPr lang="tr-TR" dirty="0" smtClean="0"/>
              <a:t>	Kıyman a zalimler kıyman</a:t>
            </a:r>
          </a:p>
          <a:p>
            <a:pPr hangingPunct="0">
              <a:buNone/>
            </a:pPr>
            <a:r>
              <a:rPr lang="tr-TR" dirty="0" smtClean="0"/>
              <a:t>	Kör karının bir değneği</a:t>
            </a:r>
          </a:p>
          <a:p>
            <a:pPr hangingPunct="0">
              <a:buNone/>
            </a:pPr>
            <a:r>
              <a:rPr lang="tr-TR" b="1" dirty="0" smtClean="0"/>
              <a:t>	Yaşlı bir kadının öldürülen tek oğlu için duyduğu acıyı dile getiren bu dörtlükte, aşağıdaki açıklamalardan hangisine uygun bir söz sanatı vardır?</a:t>
            </a:r>
            <a:endParaRPr lang="tr-TR" dirty="0" smtClean="0"/>
          </a:p>
          <a:p>
            <a:pPr hangingPunct="0">
              <a:buNone/>
            </a:pPr>
            <a:r>
              <a:rPr lang="tr-TR" dirty="0" smtClean="0"/>
              <a:t>	A)	Bir anlam inceliği yaratmak için bildiği şeyi bilmez görünme</a:t>
            </a:r>
          </a:p>
          <a:p>
            <a:pPr hangingPunct="0">
              <a:buNone/>
            </a:pPr>
            <a:r>
              <a:rPr lang="tr-TR" dirty="0" smtClean="0"/>
              <a:t>	B)	Bir sözcüğü, iki anlamını birden sezdirecek biçimde 	kullanma</a:t>
            </a:r>
          </a:p>
          <a:p>
            <a:pPr hangingPunct="0">
              <a:buNone/>
            </a:pPr>
            <a:r>
              <a:rPr lang="tr-TR" dirty="0" smtClean="0"/>
              <a:t>	C)	Bir sözcüğü, gerçek anlamı dışında başka bir sözcük yerine 	kullanma</a:t>
            </a:r>
          </a:p>
          <a:p>
            <a:pPr hangingPunct="0">
              <a:buNone/>
            </a:pPr>
            <a:r>
              <a:rPr lang="tr-TR" dirty="0" smtClean="0"/>
              <a:t>	D)	Bir olgunun gerçek etkenini bir yana bırakarak olguyu 	başka bir nedene bağlama</a:t>
            </a:r>
          </a:p>
          <a:p>
            <a:pPr hangingPunct="0">
              <a:buNone/>
            </a:pPr>
            <a:r>
              <a:rPr lang="tr-TR" dirty="0" smtClean="0"/>
              <a:t>	E)	Birkaç şeyi söyledikten sonra onlarla ilgili başka şeyleri bir 	sıra gözeterek anlatma</a:t>
            </a:r>
          </a:p>
          <a:p>
            <a:pPr hangingPunct="0">
              <a:buNone/>
            </a:pPr>
            <a:r>
              <a:rPr lang="tr-TR" b="1" dirty="0" smtClean="0"/>
              <a:t>	(1988 ÖYS)</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dow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dow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wipe(dow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wipe(down)">
                                      <p:cBhvr>
                                        <p:cTn id="5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lstStyle/>
          <a:p>
            <a:pPr hangingPunct="0">
              <a:buNone/>
            </a:pPr>
            <a:r>
              <a:rPr lang="tr-TR" dirty="0" smtClean="0"/>
              <a:t>	</a:t>
            </a:r>
          </a:p>
          <a:p>
            <a:pPr hangingPunct="0">
              <a:buNone/>
            </a:pPr>
            <a:r>
              <a:rPr lang="tr-TR" dirty="0" smtClean="0"/>
              <a:t>	Kısmetindir gezdiren yer yer seni</a:t>
            </a:r>
          </a:p>
          <a:p>
            <a:pPr hangingPunct="0">
              <a:buNone/>
            </a:pPr>
            <a:r>
              <a:rPr lang="tr-TR" dirty="0" smtClean="0"/>
              <a:t>	Arşa çıksan akıbet yer yer seni</a:t>
            </a:r>
          </a:p>
          <a:p>
            <a:pPr hangingPunct="0">
              <a:buNone/>
            </a:pPr>
            <a:r>
              <a:rPr lang="tr-TR" b="1" dirty="0" smtClean="0"/>
              <a:t>	Bu iki dizedeki söz sanatı aşağıdakilerden hangisidir?</a:t>
            </a:r>
            <a:endParaRPr lang="tr-TR" dirty="0" smtClean="0"/>
          </a:p>
          <a:p>
            <a:pPr hangingPunct="0">
              <a:buNone/>
            </a:pPr>
            <a:r>
              <a:rPr lang="tr-TR" dirty="0" smtClean="0"/>
              <a:t>	A) Mecaz	B) Cinas		C) Kinaye</a:t>
            </a:r>
          </a:p>
          <a:p>
            <a:pPr hangingPunct="0">
              <a:buNone/>
            </a:pPr>
            <a:r>
              <a:rPr lang="tr-TR" dirty="0" smtClean="0"/>
              <a:t>		D) İstiare			E) </a:t>
            </a:r>
            <a:r>
              <a:rPr lang="tr-TR" dirty="0" err="1" smtClean="0"/>
              <a:t>Hüsnüta’lil</a:t>
            </a:r>
            <a:endParaRPr lang="tr-TR" dirty="0" smtClean="0"/>
          </a:p>
          <a:p>
            <a:pPr hangingPunct="0">
              <a:buNone/>
            </a:pPr>
            <a:r>
              <a:rPr lang="tr-TR" b="1" dirty="0" smtClean="0"/>
              <a:t>	 																								(1988 ÖYS)</a:t>
            </a:r>
            <a:endParaRPr lang="tr-TR" dirty="0" smtClean="0"/>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fontScale="85000" lnSpcReduction="20000"/>
          </a:bodyPr>
          <a:lstStyle/>
          <a:p>
            <a:pPr hangingPunct="0">
              <a:buNone/>
            </a:pPr>
            <a:r>
              <a:rPr lang="tr-TR" dirty="0" smtClean="0"/>
              <a:t>	Yapıtlarında daha çok kırsal kesim insanlarını anlatan birkaç yazar, Yakup Kadri Karaosmanoğlu’yla görüşmeye gider. Bu ilgiden çok hoşnut olan Yakup Kadri, bir ara merakla konuk yazarlara, nerelerden geldiklerini sorar. Yazarlardan biri gülerek, “Yaban’dan geliyoruz </a:t>
            </a:r>
            <a:r>
              <a:rPr lang="tr-TR" dirty="0" err="1" smtClean="0"/>
              <a:t>üstad</a:t>
            </a:r>
            <a:r>
              <a:rPr lang="tr-TR" dirty="0" smtClean="0"/>
              <a:t>, Yaban’dan!” der.</a:t>
            </a:r>
          </a:p>
          <a:p>
            <a:pPr hangingPunct="0">
              <a:buNone/>
            </a:pPr>
            <a:r>
              <a:rPr lang="tr-TR" b="1" dirty="0" smtClean="0"/>
              <a:t>	Parçada geçen </a:t>
            </a:r>
            <a:r>
              <a:rPr lang="tr-TR" dirty="0" smtClean="0"/>
              <a:t>“Yaban’dan geliyoruz.” </a:t>
            </a:r>
            <a:r>
              <a:rPr lang="tr-TR" b="1" dirty="0" smtClean="0"/>
              <a:t>sözünde aşağıdaki açıklamaların hangisine uygun bir söz sanatı vardır?</a:t>
            </a:r>
            <a:endParaRPr lang="tr-TR" dirty="0" smtClean="0"/>
          </a:p>
          <a:p>
            <a:pPr hangingPunct="0">
              <a:buNone/>
            </a:pPr>
            <a:r>
              <a:rPr lang="tr-TR" dirty="0" smtClean="0"/>
              <a:t>	A)	Bir anlam inceliği yaratmak için bildiğini bilmezden 	gelme</a:t>
            </a:r>
          </a:p>
          <a:p>
            <a:pPr hangingPunct="0">
              <a:buNone/>
            </a:pPr>
            <a:r>
              <a:rPr lang="tr-TR" dirty="0" smtClean="0"/>
              <a:t>	B)	Bir sözcüğü alışılmış anlamının dışında bir anlamda 	kullanma</a:t>
            </a:r>
          </a:p>
          <a:p>
            <a:pPr hangingPunct="0">
              <a:buNone/>
            </a:pPr>
            <a:r>
              <a:rPr lang="tr-TR" dirty="0" smtClean="0"/>
              <a:t>	C)	Söylenmek isteneni en az sözcükle anlatma</a:t>
            </a:r>
          </a:p>
          <a:p>
            <a:pPr hangingPunct="0">
              <a:buNone/>
            </a:pPr>
            <a:r>
              <a:rPr lang="tr-TR" dirty="0" smtClean="0"/>
              <a:t>	D)	Bir gerçeği sezdirmek için bir sözü hem gerçek hem de 	mecaz anlamıyla kullanma	</a:t>
            </a:r>
          </a:p>
          <a:p>
            <a:pPr hangingPunct="0">
              <a:buNone/>
            </a:pPr>
            <a:r>
              <a:rPr lang="tr-TR" dirty="0" smtClean="0"/>
              <a:t>	E)	Söz arasında, bilinen bir duruma işaret etme.</a:t>
            </a:r>
          </a:p>
          <a:p>
            <a:pPr hangingPunct="0">
              <a:buNone/>
            </a:pPr>
            <a:r>
              <a:rPr lang="tr-TR" b="1" dirty="0" smtClean="0"/>
              <a:t>								(1990 ÖYS)</a:t>
            </a:r>
            <a:endParaRPr lang="tr-TR" dirty="0" smtClean="0"/>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down)">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lstStyle/>
          <a:p>
            <a:pPr hangingPunct="0">
              <a:buNone/>
            </a:pPr>
            <a:r>
              <a:rPr lang="tr-TR" dirty="0" smtClean="0"/>
              <a:t>	Adam, elini uzattı, tam onu koparacağı sırada, mor menekşe: “Bana dokunma!” diye bağırdı.</a:t>
            </a:r>
          </a:p>
          <a:p>
            <a:pPr hangingPunct="0">
              <a:buNone/>
            </a:pPr>
            <a:r>
              <a:rPr lang="tr-TR" b="1" dirty="0" smtClean="0"/>
              <a:t>	Bu cümledeki </a:t>
            </a:r>
            <a:r>
              <a:rPr lang="tr-TR" b="1" u="sng" dirty="0" smtClean="0"/>
              <a:t>en belirgin</a:t>
            </a:r>
            <a:r>
              <a:rPr lang="tr-TR" b="1" dirty="0" smtClean="0"/>
              <a:t> söz sanatı aşağıdakilerden hangisidir?</a:t>
            </a:r>
            <a:endParaRPr lang="tr-TR" dirty="0" smtClean="0"/>
          </a:p>
          <a:p>
            <a:pPr hangingPunct="0">
              <a:buNone/>
            </a:pPr>
            <a:r>
              <a:rPr lang="tr-TR" dirty="0" smtClean="0"/>
              <a:t>	A) Teşbih (benzetme)	B)Tezat</a:t>
            </a:r>
          </a:p>
          <a:p>
            <a:pPr hangingPunct="0">
              <a:buNone/>
            </a:pPr>
            <a:r>
              <a:rPr lang="tr-TR" dirty="0" smtClean="0"/>
              <a:t>	C) İstiare				D) Kinaye</a:t>
            </a:r>
          </a:p>
          <a:p>
            <a:pPr hangingPunct="0">
              <a:buNone/>
            </a:pPr>
            <a:r>
              <a:rPr lang="tr-TR" dirty="0" smtClean="0"/>
              <a:t>	E) İntak (konuşturma)</a:t>
            </a:r>
          </a:p>
          <a:p>
            <a:pPr hangingPunct="0">
              <a:buNone/>
            </a:pPr>
            <a:r>
              <a:rPr lang="tr-TR" b="1" dirty="0" smtClean="0"/>
              <a:t>																	(1989 ÖYS)</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lstStyle/>
          <a:p>
            <a:pPr hangingPunct="0">
              <a:buNone/>
            </a:pPr>
            <a:r>
              <a:rPr lang="tr-TR" dirty="0" smtClean="0"/>
              <a:t>	</a:t>
            </a:r>
          </a:p>
          <a:p>
            <a:pPr hangingPunct="0">
              <a:buNone/>
            </a:pPr>
            <a:endParaRPr lang="tr-TR" dirty="0" smtClean="0"/>
          </a:p>
          <a:p>
            <a:pPr hangingPunct="0">
              <a:buNone/>
            </a:pPr>
            <a:r>
              <a:rPr lang="tr-TR" dirty="0" smtClean="0"/>
              <a:t>	İlâhi, kabul senden, </a:t>
            </a:r>
            <a:r>
              <a:rPr lang="tr-TR" u="sng" dirty="0" err="1" smtClean="0"/>
              <a:t>red</a:t>
            </a:r>
            <a:r>
              <a:rPr lang="tr-TR" dirty="0" smtClean="0"/>
              <a:t> senden, şifa senden, </a:t>
            </a:r>
            <a:r>
              <a:rPr lang="tr-TR" u="sng" dirty="0" smtClean="0"/>
              <a:t>dert</a:t>
            </a:r>
            <a:r>
              <a:rPr lang="tr-TR" dirty="0" smtClean="0"/>
              <a:t> senden... İlâhi, </a:t>
            </a:r>
            <a:r>
              <a:rPr lang="tr-TR" u="sng" dirty="0" smtClean="0"/>
              <a:t>iman</a:t>
            </a:r>
            <a:r>
              <a:rPr lang="tr-TR" dirty="0" smtClean="0"/>
              <a:t> verdin,  </a:t>
            </a:r>
            <a:r>
              <a:rPr lang="tr-TR" u="sng" dirty="0" smtClean="0"/>
              <a:t>daim</a:t>
            </a:r>
            <a:r>
              <a:rPr lang="tr-TR" dirty="0" smtClean="0"/>
              <a:t> eyle, </a:t>
            </a:r>
            <a:r>
              <a:rPr lang="tr-TR" u="sng" dirty="0" smtClean="0"/>
              <a:t>ihsan</a:t>
            </a:r>
            <a:r>
              <a:rPr lang="tr-TR" dirty="0" smtClean="0"/>
              <a:t> verdin, </a:t>
            </a:r>
            <a:r>
              <a:rPr lang="tr-TR" u="sng" dirty="0" smtClean="0"/>
              <a:t>kaim</a:t>
            </a:r>
            <a:r>
              <a:rPr lang="tr-TR" dirty="0" smtClean="0"/>
              <a:t> eyle.</a:t>
            </a:r>
          </a:p>
          <a:p>
            <a:pPr hangingPunct="0">
              <a:buNone/>
            </a:pPr>
            <a:r>
              <a:rPr lang="tr-TR" b="1" dirty="0" smtClean="0"/>
              <a:t>	Bu parçadaki altı çizili sözcükler aşağıdakilerden hangisine örnektir?</a:t>
            </a:r>
            <a:endParaRPr lang="tr-TR" dirty="0" smtClean="0"/>
          </a:p>
          <a:p>
            <a:pPr hangingPunct="0">
              <a:buNone/>
            </a:pPr>
            <a:r>
              <a:rPr lang="tr-TR" dirty="0" smtClean="0"/>
              <a:t>	A) İmale		 B) Seci	   C) </a:t>
            </a:r>
            <a:r>
              <a:rPr lang="tr-TR" dirty="0" err="1" smtClean="0"/>
              <a:t>Alliterasyon</a:t>
            </a:r>
            <a:endParaRPr lang="tr-TR" dirty="0" smtClean="0"/>
          </a:p>
          <a:p>
            <a:pPr hangingPunct="0">
              <a:buNone/>
            </a:pPr>
            <a:r>
              <a:rPr lang="tr-TR" dirty="0" smtClean="0"/>
              <a:t>		D) Redif			E) Cinas</a:t>
            </a:r>
          </a:p>
          <a:p>
            <a:pPr hangingPunct="0">
              <a:buNone/>
            </a:pPr>
            <a:r>
              <a:rPr lang="tr-TR" b="1" dirty="0" smtClean="0"/>
              <a:t> 								(1989 ÖYS)</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down)">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wipe(down)">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wipe(down)">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wipe(down)">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wipe(down)">
                                      <p:cBhvr>
                                        <p:cTn id="3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fontScale="85000" lnSpcReduction="10000"/>
          </a:bodyPr>
          <a:lstStyle/>
          <a:p>
            <a:pPr hangingPunct="0">
              <a:buNone/>
            </a:pPr>
            <a:r>
              <a:rPr lang="tr-TR" dirty="0" smtClean="0"/>
              <a:t>	Yalnız zaman olur bazı akşamlar                                                                           Bir kadın çehresi, yanarken camlar                                                                    Bir lahza belirir loş aynalarda</a:t>
            </a:r>
          </a:p>
          <a:p>
            <a:pPr hangingPunct="0">
              <a:buNone/>
            </a:pPr>
            <a:r>
              <a:rPr lang="tr-TR" dirty="0" smtClean="0"/>
              <a:t>	</a:t>
            </a:r>
            <a:r>
              <a:rPr lang="tr-TR" b="1" dirty="0" smtClean="0"/>
              <a:t>Bu dizelerde geçen, </a:t>
            </a:r>
            <a:r>
              <a:rPr lang="tr-TR" dirty="0" smtClean="0"/>
              <a:t>“yanarken camlar”</a:t>
            </a:r>
            <a:r>
              <a:rPr lang="tr-TR" b="1" dirty="0" smtClean="0"/>
              <a:t> sözünde, aşağıdaki açıklamalardan hangisine uygun bir söz sanatı vardır?</a:t>
            </a:r>
            <a:endParaRPr lang="tr-TR" dirty="0" smtClean="0"/>
          </a:p>
          <a:p>
            <a:pPr hangingPunct="0">
              <a:buNone/>
            </a:pPr>
            <a:r>
              <a:rPr lang="tr-TR" dirty="0" smtClean="0"/>
              <a:t>	A) 	Bir durumu, gerçekte olduğundan daha üstün 	gösterme</a:t>
            </a:r>
          </a:p>
          <a:p>
            <a:pPr hangingPunct="0">
              <a:buNone/>
            </a:pPr>
            <a:r>
              <a:rPr lang="tr-TR" dirty="0" smtClean="0"/>
              <a:t>	B)	Bir sözü benzetme amacıyla başka bir söz yerine 	kullanma</a:t>
            </a:r>
          </a:p>
          <a:p>
            <a:pPr hangingPunct="0">
              <a:buNone/>
            </a:pPr>
            <a:r>
              <a:rPr lang="tr-TR" dirty="0" smtClean="0"/>
              <a:t>	C)	Birden çok anlamı bulunan bir sözcüğü uzak  anlamıyla 	kullanma</a:t>
            </a:r>
          </a:p>
          <a:p>
            <a:pPr hangingPunct="0">
              <a:buNone/>
            </a:pPr>
            <a:r>
              <a:rPr lang="tr-TR" dirty="0" smtClean="0"/>
              <a:t>	D)	İnsanlara özgü bir niteliği cansız varlıklara aktarma</a:t>
            </a:r>
          </a:p>
          <a:p>
            <a:pPr hangingPunct="0">
              <a:buNone/>
            </a:pPr>
            <a:r>
              <a:rPr lang="tr-TR" dirty="0" smtClean="0"/>
              <a:t>	E)	Bir olguyu, gerçek nedeninin dışında, hoşa giden bir 	nedene bağlama</a:t>
            </a:r>
          </a:p>
          <a:p>
            <a:pPr hangingPunct="0">
              <a:buNone/>
            </a:pPr>
            <a:r>
              <a:rPr lang="tr-TR" b="1" dirty="0" smtClean="0"/>
              <a:t>								(1990 ÖYS)</a:t>
            </a:r>
            <a:endParaRPr lang="tr-TR" dirty="0" smtClean="0"/>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down)">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fontScale="92500" lnSpcReduction="20000"/>
          </a:bodyPr>
          <a:lstStyle/>
          <a:p>
            <a:pPr hangingPunct="0">
              <a:buNone/>
            </a:pPr>
            <a:r>
              <a:rPr lang="tr-TR" b="1" dirty="0" smtClean="0"/>
              <a:t>	Aşağıdaki dizelerin özellikle hangisinde bir   abartma vardır? </a:t>
            </a:r>
            <a:endParaRPr lang="tr-TR" dirty="0" smtClean="0"/>
          </a:p>
          <a:p>
            <a:pPr hangingPunct="0">
              <a:buNone/>
            </a:pPr>
            <a:r>
              <a:rPr lang="tr-TR" dirty="0" smtClean="0"/>
              <a:t>	A)	Bir ah çeksem dağı taşı eritir</a:t>
            </a:r>
          </a:p>
          <a:p>
            <a:pPr hangingPunct="0">
              <a:buNone/>
            </a:pPr>
            <a:r>
              <a:rPr lang="tr-TR" dirty="0" smtClean="0"/>
              <a:t>		Gözüm yaşı değirmeni yürütür</a:t>
            </a:r>
          </a:p>
          <a:p>
            <a:pPr hangingPunct="0">
              <a:buNone/>
            </a:pPr>
            <a:r>
              <a:rPr lang="tr-TR" dirty="0" smtClean="0"/>
              <a:t>	B)	Bu topraklar ecdadımın ocağı </a:t>
            </a:r>
          </a:p>
          <a:p>
            <a:pPr hangingPunct="0">
              <a:buNone/>
            </a:pPr>
            <a:r>
              <a:rPr lang="tr-TR" dirty="0" smtClean="0"/>
              <a:t>		Evim, köyüm hep bu yerin bucağı</a:t>
            </a:r>
          </a:p>
          <a:p>
            <a:pPr hangingPunct="0">
              <a:buNone/>
            </a:pPr>
            <a:r>
              <a:rPr lang="tr-TR" dirty="0" smtClean="0"/>
              <a:t>	C)	Ne doğan güne hükmüm geçer</a:t>
            </a:r>
          </a:p>
          <a:p>
            <a:pPr hangingPunct="0">
              <a:buNone/>
            </a:pPr>
            <a:r>
              <a:rPr lang="tr-TR" dirty="0" smtClean="0"/>
              <a:t>		Ne halden anlayan bulunur</a:t>
            </a:r>
          </a:p>
          <a:p>
            <a:pPr hangingPunct="0">
              <a:buNone/>
            </a:pPr>
            <a:r>
              <a:rPr lang="tr-TR" dirty="0" smtClean="0"/>
              <a:t>	D)	Derdim çoktur hangisine yanayım</a:t>
            </a:r>
          </a:p>
          <a:p>
            <a:pPr hangingPunct="0">
              <a:buNone/>
            </a:pPr>
            <a:r>
              <a:rPr lang="tr-TR" dirty="0" smtClean="0"/>
              <a:t>		Yine tazelendi yürek yarası</a:t>
            </a:r>
          </a:p>
          <a:p>
            <a:pPr hangingPunct="0">
              <a:buNone/>
            </a:pPr>
            <a:r>
              <a:rPr lang="tr-TR" dirty="0" smtClean="0"/>
              <a:t>	E)	Yükseğinde büyük namlı karın var</a:t>
            </a:r>
          </a:p>
          <a:p>
            <a:pPr hangingPunct="0">
              <a:buNone/>
            </a:pPr>
            <a:r>
              <a:rPr lang="tr-TR" dirty="0" smtClean="0"/>
              <a:t>		Alçağında mor sümbüllü bağın var</a:t>
            </a:r>
          </a:p>
          <a:p>
            <a:pPr hangingPunct="0">
              <a:buNone/>
            </a:pPr>
            <a:r>
              <a:rPr lang="tr-TR" b="1" dirty="0" smtClean="0"/>
              <a:t>								(1991 ÖYS)</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dow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dow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wipe(dow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wipe(dow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wipe(down)">
                                      <p:cBhvr>
                                        <p:cTn id="6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a:bodyPr>
          <a:lstStyle/>
          <a:p>
            <a:pPr hangingPunct="0">
              <a:buNone/>
            </a:pPr>
            <a:r>
              <a:rPr lang="tr-TR" dirty="0" smtClean="0"/>
              <a:t>	</a:t>
            </a:r>
          </a:p>
          <a:p>
            <a:pPr hangingPunct="0">
              <a:buNone/>
            </a:pPr>
            <a:endParaRPr lang="tr-TR" dirty="0" smtClean="0"/>
          </a:p>
          <a:p>
            <a:pPr hangingPunct="0">
              <a:buNone/>
            </a:pPr>
            <a:r>
              <a:rPr lang="tr-TR" dirty="0" smtClean="0"/>
              <a:t>	Nedir can kim anı sen </a:t>
            </a:r>
            <a:r>
              <a:rPr lang="tr-TR" dirty="0" err="1" smtClean="0"/>
              <a:t>nâzenin</a:t>
            </a:r>
            <a:r>
              <a:rPr lang="tr-TR" dirty="0" smtClean="0"/>
              <a:t> </a:t>
            </a:r>
            <a:r>
              <a:rPr lang="tr-TR" dirty="0" err="1" smtClean="0"/>
              <a:t>cânâne</a:t>
            </a:r>
            <a:r>
              <a:rPr lang="tr-TR" dirty="0" smtClean="0"/>
              <a:t> vermezler Sana âşık olanlar yoluna </a:t>
            </a:r>
            <a:r>
              <a:rPr lang="tr-TR" dirty="0" err="1" smtClean="0"/>
              <a:t>cânâ</a:t>
            </a:r>
            <a:r>
              <a:rPr lang="tr-TR" dirty="0" smtClean="0"/>
              <a:t> ne vermezler.</a:t>
            </a:r>
          </a:p>
          <a:p>
            <a:pPr hangingPunct="0">
              <a:buNone/>
            </a:pPr>
            <a:r>
              <a:rPr lang="tr-TR" b="1" dirty="0" smtClean="0"/>
              <a:t>	Bu dizelerde olduğu gibi, söylenişleri bir, anlamları ayrı iki sözü bir arada bulundurma sanatı aşağıdakilerden hangisidir?</a:t>
            </a:r>
            <a:endParaRPr lang="tr-TR" dirty="0" smtClean="0"/>
          </a:p>
          <a:p>
            <a:pPr hangingPunct="0">
              <a:buNone/>
            </a:pPr>
            <a:r>
              <a:rPr lang="tr-TR" dirty="0" smtClean="0"/>
              <a:t>	A) Cinas		B) </a:t>
            </a:r>
            <a:r>
              <a:rPr lang="tr-TR" dirty="0" err="1" smtClean="0"/>
              <a:t>Hüsnüta’lil</a:t>
            </a:r>
            <a:r>
              <a:rPr lang="tr-TR" dirty="0" smtClean="0"/>
              <a:t>	C) Teşhis</a:t>
            </a:r>
          </a:p>
          <a:p>
            <a:pPr hangingPunct="0">
              <a:buNone/>
            </a:pPr>
            <a:r>
              <a:rPr lang="tr-TR" dirty="0" smtClean="0"/>
              <a:t>		   D) Tevriye	   E) İntak</a:t>
            </a:r>
          </a:p>
          <a:p>
            <a:pPr hangingPunct="0">
              <a:buNone/>
            </a:pPr>
            <a:r>
              <a:rPr lang="tr-TR" b="1" dirty="0" smtClean="0"/>
              <a:t>																	(1991 ÖYS)</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down)">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wipe(down)">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wipe(down)">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wipe(down)">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wipe(down)">
                                      <p:cBhvr>
                                        <p:cTn id="3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fontScale="92500" lnSpcReduction="10000"/>
          </a:bodyPr>
          <a:lstStyle/>
          <a:p>
            <a:pPr hangingPunct="0">
              <a:buNone/>
            </a:pPr>
            <a:r>
              <a:rPr lang="tr-TR" b="1" dirty="0" smtClean="0"/>
              <a:t>	Aşağıdakilerin hangisinde bir kinaye vardır?</a:t>
            </a:r>
            <a:endParaRPr lang="tr-TR" dirty="0" smtClean="0"/>
          </a:p>
          <a:p>
            <a:pPr hangingPunct="0">
              <a:buNone/>
            </a:pPr>
            <a:r>
              <a:rPr lang="tr-TR" dirty="0" smtClean="0"/>
              <a:t>	A)	Gönül sevdiğinden soğur</a:t>
            </a:r>
          </a:p>
          <a:p>
            <a:pPr hangingPunct="0">
              <a:buNone/>
            </a:pPr>
            <a:r>
              <a:rPr lang="tr-TR" dirty="0" smtClean="0"/>
              <a:t>		Görülmeyi görülmeyi</a:t>
            </a:r>
          </a:p>
          <a:p>
            <a:pPr hangingPunct="0">
              <a:buNone/>
            </a:pPr>
            <a:r>
              <a:rPr lang="tr-TR" dirty="0" smtClean="0"/>
              <a:t>	B)	Gölgesinde dinlendiğim</a:t>
            </a:r>
          </a:p>
          <a:p>
            <a:pPr hangingPunct="0">
              <a:buNone/>
            </a:pPr>
            <a:r>
              <a:rPr lang="tr-TR" dirty="0" smtClean="0"/>
              <a:t>		Koca çamlar yerinde mi</a:t>
            </a:r>
          </a:p>
          <a:p>
            <a:pPr hangingPunct="0">
              <a:buNone/>
            </a:pPr>
            <a:r>
              <a:rPr lang="tr-TR" dirty="0" smtClean="0"/>
              <a:t>	C)	Şu karşıma göğüs geren</a:t>
            </a:r>
          </a:p>
          <a:p>
            <a:pPr hangingPunct="0">
              <a:buNone/>
            </a:pPr>
            <a:r>
              <a:rPr lang="tr-TR" dirty="0" smtClean="0"/>
              <a:t>		Taş bağırlı dağlar mısın</a:t>
            </a:r>
          </a:p>
          <a:p>
            <a:pPr hangingPunct="0">
              <a:buNone/>
            </a:pPr>
            <a:r>
              <a:rPr lang="tr-TR" dirty="0" smtClean="0"/>
              <a:t>	D)	Elbet bir devasız dertten</a:t>
            </a:r>
          </a:p>
          <a:p>
            <a:pPr hangingPunct="0">
              <a:buNone/>
            </a:pPr>
            <a:r>
              <a:rPr lang="tr-TR" dirty="0" smtClean="0"/>
              <a:t>		Doğan göz bir zaman ağlar</a:t>
            </a:r>
          </a:p>
          <a:p>
            <a:pPr hangingPunct="0">
              <a:buNone/>
            </a:pPr>
            <a:r>
              <a:rPr lang="tr-TR" dirty="0" smtClean="0"/>
              <a:t>	E)	Uçtu kuşların kervanı</a:t>
            </a:r>
          </a:p>
          <a:p>
            <a:pPr hangingPunct="0">
              <a:buNone/>
            </a:pPr>
            <a:r>
              <a:rPr lang="tr-TR" dirty="0" smtClean="0"/>
              <a:t>		Her biri bir dala gider</a:t>
            </a:r>
          </a:p>
          <a:p>
            <a:pPr hangingPunct="0">
              <a:buNone/>
            </a:pPr>
            <a:r>
              <a:rPr lang="tr-TR" b="1" dirty="0" smtClean="0"/>
              <a:t>								(1992 ÖYS)</a:t>
            </a:r>
            <a:endParaRPr lang="tr-TR" dirty="0" smtClean="0"/>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dow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dow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wipe(dow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wipe(dow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wipe(down)">
                                      <p:cBhvr>
                                        <p:cTn id="6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lnSpcReduction="10000"/>
          </a:bodyPr>
          <a:lstStyle/>
          <a:p>
            <a:pPr hangingPunct="0">
              <a:buNone/>
            </a:pPr>
            <a:r>
              <a:rPr lang="tr-TR" dirty="0" smtClean="0"/>
              <a:t>	(I) Dik, sarp bir doruğa tırmanan bir dağcıyı andırıyor deneme yazarı. (II) Yamaçta ayağını koyacağı bir yer arıyor. (III) Elleriyle tutunacak bir yer seçiyor. (IV) İpini takacağı bir kaya parçası gözlüyor; adım adım tırmanıyor, sınaya sınaya yükseliyor. (V) Tepede, ulaştığı noktada, bir dağcı gibi güven duygusu sarıyor içini.</a:t>
            </a:r>
          </a:p>
          <a:p>
            <a:pPr hangingPunct="0">
              <a:buNone/>
            </a:pPr>
            <a:r>
              <a:rPr lang="tr-TR" b="1" dirty="0" smtClean="0"/>
              <a:t>	Yukarıdaki cümlelerin hangilerinde benzetmeye yer verilmiştir?</a:t>
            </a:r>
            <a:endParaRPr lang="tr-TR" dirty="0" smtClean="0"/>
          </a:p>
          <a:p>
            <a:pPr hangingPunct="0">
              <a:buNone/>
            </a:pPr>
            <a:r>
              <a:rPr lang="tr-TR" dirty="0" smtClean="0"/>
              <a:t>	A) I. ve III.	  B) I. ve V.	    C) II. ve III.</a:t>
            </a:r>
          </a:p>
          <a:p>
            <a:pPr hangingPunct="0">
              <a:buNone/>
            </a:pPr>
            <a:r>
              <a:rPr lang="tr-TR" dirty="0" smtClean="0"/>
              <a:t> 			D) II. ve IV.			E) IV. ve V.</a:t>
            </a:r>
          </a:p>
          <a:p>
            <a:pPr hangingPunct="0">
              <a:buNone/>
            </a:pPr>
            <a:r>
              <a:rPr lang="tr-TR" b="1" dirty="0" smtClean="0"/>
              <a:t>								(1992 ÖYS)</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fontScale="70000" lnSpcReduction="20000"/>
          </a:bodyPr>
          <a:lstStyle/>
          <a:p>
            <a:pPr>
              <a:buNone/>
            </a:pPr>
            <a:r>
              <a:rPr lang="tr-TR" b="1" dirty="0" smtClean="0"/>
              <a:t>	TEŞBİH ( BENZETME )</a:t>
            </a:r>
            <a:endParaRPr lang="tr-TR" dirty="0" smtClean="0"/>
          </a:p>
          <a:p>
            <a:pPr>
              <a:buNone/>
            </a:pPr>
            <a:r>
              <a:rPr lang="tr-TR" dirty="0" smtClean="0"/>
              <a:t>	Benzetmenin dört öğesi vardır :</a:t>
            </a:r>
          </a:p>
          <a:p>
            <a:pPr>
              <a:buNone/>
            </a:pPr>
            <a:r>
              <a:rPr lang="tr-TR" dirty="0" smtClean="0"/>
              <a:t>	1.Benzeyen ( B ) : Özellikçe zayıf olan</a:t>
            </a:r>
          </a:p>
          <a:p>
            <a:pPr>
              <a:buNone/>
            </a:pPr>
            <a:r>
              <a:rPr lang="tr-TR" dirty="0" smtClean="0"/>
              <a:t>	2.K. Benzetilen ( KB ) : Özellikçe güçlü olan</a:t>
            </a:r>
          </a:p>
          <a:p>
            <a:pPr>
              <a:buNone/>
            </a:pPr>
            <a:r>
              <a:rPr lang="tr-TR" dirty="0" smtClean="0"/>
              <a:t>	3.Benzetme Yönü ( BY ) : Aktarılan özellik</a:t>
            </a:r>
          </a:p>
          <a:p>
            <a:pPr>
              <a:buNone/>
            </a:pPr>
            <a:r>
              <a:rPr lang="tr-TR" dirty="0" smtClean="0"/>
              <a:t>	4.Benzetme Edatı ( BE ) : Gibi ve aynı anlama gelen sözcükler: benzemek, andırmak, dönmek, kadar, sanki, güya, misal ….</a:t>
            </a:r>
          </a:p>
          <a:p>
            <a:pPr>
              <a:buNone/>
            </a:pPr>
            <a:r>
              <a:rPr lang="tr-TR" b="1" dirty="0" smtClean="0"/>
              <a:t>	ÖRNEK " Cennet gibi güzel vatan "</a:t>
            </a:r>
            <a:br>
              <a:rPr lang="tr-TR" b="1" dirty="0" smtClean="0"/>
            </a:br>
            <a:r>
              <a:rPr lang="tr-TR" b="1" dirty="0" smtClean="0"/>
              <a:t>                  KB        BE   BY       B</a:t>
            </a:r>
            <a:endParaRPr lang="tr-TR" dirty="0" smtClean="0"/>
          </a:p>
          <a:p>
            <a:endParaRPr lang="tr-TR" b="1" dirty="0" smtClean="0"/>
          </a:p>
          <a:p>
            <a:pPr>
              <a:buNone/>
            </a:pPr>
            <a:r>
              <a:rPr lang="tr-TR" b="1" dirty="0" smtClean="0"/>
              <a:t>	1.Ayrıntılı (Tam) teşbih :</a:t>
            </a:r>
            <a:r>
              <a:rPr lang="tr-TR" dirty="0" smtClean="0"/>
              <a:t> Dört öğesi de bulunan benzetmedir.</a:t>
            </a:r>
            <a:br>
              <a:rPr lang="tr-TR" dirty="0" smtClean="0"/>
            </a:br>
            <a:r>
              <a:rPr lang="tr-TR" dirty="0" smtClean="0"/>
              <a:t>ÖRNEK "Ah bu türküler,köy türküleri </a:t>
            </a:r>
            <a:br>
              <a:rPr lang="tr-TR" dirty="0" smtClean="0"/>
            </a:br>
            <a:r>
              <a:rPr lang="tr-TR" dirty="0" smtClean="0"/>
              <a:t>               Ana sütü gibi candan</a:t>
            </a:r>
            <a:br>
              <a:rPr lang="tr-TR" dirty="0" smtClean="0"/>
            </a:br>
            <a:r>
              <a:rPr lang="tr-TR" dirty="0" smtClean="0"/>
              <a:t>               Ana sütü gibi temiz. “</a:t>
            </a:r>
          </a:p>
          <a:p>
            <a:endParaRPr lang="tr-TR" b="1" dirty="0" smtClean="0"/>
          </a:p>
          <a:p>
            <a:pPr>
              <a:buNone/>
            </a:pPr>
            <a:r>
              <a:rPr lang="tr-TR" b="1" dirty="0" smtClean="0"/>
              <a:t>	2.Kısaltılmış teşbih :</a:t>
            </a:r>
            <a:r>
              <a:rPr lang="tr-TR" dirty="0" smtClean="0"/>
              <a:t> Benzetme yönü bulunmayan </a:t>
            </a:r>
            <a:r>
              <a:rPr lang="tr-TR" b="1" dirty="0" smtClean="0"/>
              <a:t> </a:t>
            </a:r>
            <a:r>
              <a:rPr lang="tr-TR" dirty="0" smtClean="0"/>
              <a:t>benzetmedir.</a:t>
            </a:r>
          </a:p>
          <a:p>
            <a:endParaRPr lang="tr-TR" dirty="0" smtClean="0"/>
          </a:p>
          <a:p>
            <a:pPr>
              <a:buNone/>
            </a:pPr>
            <a:r>
              <a:rPr lang="tr-TR" dirty="0" smtClean="0"/>
              <a:t>	ÖRNEK "Kutu gibi bir dairede oturuyor."</a:t>
            </a:r>
            <a:br>
              <a:rPr lang="tr-TR" dirty="0" smtClean="0"/>
            </a:br>
            <a:r>
              <a:rPr lang="tr-TR" dirty="0" smtClean="0"/>
              <a:t>                  KB    BE           B</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8" end="8"/>
                                            </p:txEl>
                                          </p:spTgt>
                                        </p:tgtEl>
                                        <p:attrNameLst>
                                          <p:attrName>style.visibility</p:attrName>
                                        </p:attrNameLst>
                                      </p:cBhvr>
                                      <p:to>
                                        <p:strVal val="visible"/>
                                      </p:to>
                                    </p:set>
                                    <p:animEffect transition="in" filter="wipe(down)">
                                      <p:cBhvr>
                                        <p:cTn id="42" dur="500"/>
                                        <p:tgtEl>
                                          <p:spTgt spid="5">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animEffect transition="in" filter="wipe(down)">
                                      <p:cBhvr>
                                        <p:cTn id="47" dur="500"/>
                                        <p:tgtEl>
                                          <p:spTgt spid="5">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5">
                                            <p:txEl>
                                              <p:pRg st="12" end="12"/>
                                            </p:txEl>
                                          </p:spTgt>
                                        </p:tgtEl>
                                        <p:attrNameLst>
                                          <p:attrName>style.visibility</p:attrName>
                                        </p:attrNameLst>
                                      </p:cBhvr>
                                      <p:to>
                                        <p:strVal val="visible"/>
                                      </p:to>
                                    </p:set>
                                    <p:animEffect transition="in" filter="wipe(down)">
                                      <p:cBhvr>
                                        <p:cTn id="52"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fontScale="92500" lnSpcReduction="10000"/>
          </a:bodyPr>
          <a:lstStyle/>
          <a:p>
            <a:pPr hangingPunct="0">
              <a:buNone/>
            </a:pPr>
            <a:r>
              <a:rPr lang="tr-TR" b="1" dirty="0" smtClean="0"/>
              <a:t>	Aşağıdaki beyitlerin hangisinde </a:t>
            </a:r>
            <a:r>
              <a:rPr lang="tr-TR" dirty="0" smtClean="0"/>
              <a:t>”cinas”</a:t>
            </a:r>
            <a:r>
              <a:rPr lang="tr-TR" b="1" dirty="0" smtClean="0"/>
              <a:t>  vardır?</a:t>
            </a:r>
            <a:endParaRPr lang="tr-TR" dirty="0" smtClean="0"/>
          </a:p>
          <a:p>
            <a:pPr hangingPunct="0">
              <a:buNone/>
            </a:pPr>
            <a:r>
              <a:rPr lang="tr-TR" dirty="0" smtClean="0"/>
              <a:t>	A)	Gönlümle oturdum da hüzünlendim o yerde,</a:t>
            </a:r>
          </a:p>
          <a:p>
            <a:pPr hangingPunct="0">
              <a:buNone/>
            </a:pPr>
            <a:r>
              <a:rPr lang="tr-TR" dirty="0" smtClean="0"/>
              <a:t>		Sen nerdesin ey sevgili, yaz günleri nerde</a:t>
            </a:r>
          </a:p>
          <a:p>
            <a:pPr hangingPunct="0">
              <a:buNone/>
            </a:pPr>
            <a:r>
              <a:rPr lang="tr-TR" dirty="0" smtClean="0"/>
              <a:t>	B)	Kısmetindir gezdiren yer yer seni</a:t>
            </a:r>
          </a:p>
          <a:p>
            <a:pPr hangingPunct="0">
              <a:buNone/>
            </a:pPr>
            <a:r>
              <a:rPr lang="tr-TR" dirty="0" smtClean="0"/>
              <a:t>		Arşa çıksan akıbet yer yer seni</a:t>
            </a:r>
          </a:p>
          <a:p>
            <a:pPr hangingPunct="0">
              <a:buNone/>
            </a:pPr>
            <a:r>
              <a:rPr lang="tr-TR" dirty="0" smtClean="0"/>
              <a:t>	C)	Akşam lekesiz, </a:t>
            </a:r>
            <a:r>
              <a:rPr lang="tr-TR" dirty="0" err="1" smtClean="0"/>
              <a:t>sâf</a:t>
            </a:r>
            <a:r>
              <a:rPr lang="tr-TR" dirty="0" smtClean="0"/>
              <a:t>, iyi bir güz gibi akşam;</a:t>
            </a:r>
          </a:p>
          <a:p>
            <a:pPr hangingPunct="0">
              <a:buNone/>
            </a:pPr>
            <a:r>
              <a:rPr lang="tr-TR" dirty="0" smtClean="0"/>
              <a:t>		Ta karşı bayırlarda tutuşmuş iki üç çam</a:t>
            </a:r>
          </a:p>
          <a:p>
            <a:pPr hangingPunct="0">
              <a:buNone/>
            </a:pPr>
            <a:r>
              <a:rPr lang="tr-TR" dirty="0" smtClean="0"/>
              <a:t>	D)	Gözlerin mahmur olurmuş her zaman</a:t>
            </a:r>
          </a:p>
          <a:p>
            <a:pPr hangingPunct="0">
              <a:buNone/>
            </a:pPr>
            <a:r>
              <a:rPr lang="tr-TR" dirty="0" smtClean="0"/>
              <a:t>		Pek yamansın, pek yamansın, pek yaman</a:t>
            </a:r>
          </a:p>
          <a:p>
            <a:pPr hangingPunct="0">
              <a:buNone/>
            </a:pPr>
            <a:r>
              <a:rPr lang="tr-TR" dirty="0" smtClean="0"/>
              <a:t>	E)	Görmeden mecnunların </a:t>
            </a:r>
            <a:r>
              <a:rPr lang="tr-TR" dirty="0" err="1" smtClean="0"/>
              <a:t>sahrâdaki</a:t>
            </a:r>
            <a:r>
              <a:rPr lang="tr-TR" dirty="0" smtClean="0"/>
              <a:t> </a:t>
            </a:r>
            <a:r>
              <a:rPr lang="tr-TR" dirty="0" err="1" smtClean="0"/>
              <a:t>cem’iyyetin</a:t>
            </a:r>
            <a:endParaRPr lang="tr-TR" dirty="0" smtClean="0"/>
          </a:p>
          <a:p>
            <a:pPr hangingPunct="0">
              <a:buNone/>
            </a:pPr>
            <a:r>
              <a:rPr lang="tr-TR" dirty="0" smtClean="0"/>
              <a:t>		Sevdiğim meşk–i </a:t>
            </a:r>
            <a:r>
              <a:rPr lang="tr-TR" dirty="0" err="1" smtClean="0"/>
              <a:t>nigâh</a:t>
            </a:r>
            <a:r>
              <a:rPr lang="tr-TR" dirty="0" smtClean="0"/>
              <a:t> eylersin </a:t>
            </a:r>
            <a:r>
              <a:rPr lang="tr-TR" dirty="0" err="1" smtClean="0"/>
              <a:t>âhûlarla</a:t>
            </a:r>
            <a:r>
              <a:rPr lang="tr-TR" dirty="0" smtClean="0"/>
              <a:t> sen</a:t>
            </a:r>
          </a:p>
          <a:p>
            <a:pPr hangingPunct="0">
              <a:buNone/>
            </a:pPr>
            <a:r>
              <a:rPr lang="tr-TR" b="1" dirty="0" smtClean="0"/>
              <a:t>								(1993 ÖYS)</a:t>
            </a:r>
            <a:endParaRPr lang="tr-TR" dirty="0" smtClean="0"/>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dow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dow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wipe(dow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wipe(dow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wipe(down)">
                                      <p:cBhvr>
                                        <p:cTn id="6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a:bodyPr>
          <a:lstStyle/>
          <a:p>
            <a:pPr hangingPunct="0">
              <a:buNone/>
            </a:pPr>
            <a:r>
              <a:rPr lang="tr-TR" b="1" dirty="0" smtClean="0"/>
              <a:t>	</a:t>
            </a:r>
          </a:p>
          <a:p>
            <a:pPr hangingPunct="0">
              <a:buNone/>
            </a:pPr>
            <a:r>
              <a:rPr lang="tr-TR" b="1" dirty="0" smtClean="0"/>
              <a:t>	Aşağıdaki dizelerin hangisinde dört öğesi de bulunan bir </a:t>
            </a:r>
            <a:r>
              <a:rPr lang="tr-TR" dirty="0" smtClean="0"/>
              <a:t>“teşbih” </a:t>
            </a:r>
            <a:r>
              <a:rPr lang="tr-TR" b="1" dirty="0" smtClean="0"/>
              <a:t>vardır?</a:t>
            </a:r>
            <a:endParaRPr lang="tr-TR" dirty="0" smtClean="0"/>
          </a:p>
          <a:p>
            <a:pPr hangingPunct="0">
              <a:buNone/>
            </a:pPr>
            <a:r>
              <a:rPr lang="tr-TR" dirty="0" smtClean="0"/>
              <a:t>	A)	Her hatıra bir damla yaş oldukça gözümde</a:t>
            </a:r>
          </a:p>
          <a:p>
            <a:pPr hangingPunct="0">
              <a:buNone/>
            </a:pPr>
            <a:r>
              <a:rPr lang="tr-TR" dirty="0" smtClean="0"/>
              <a:t>	B)	Gördüm deniz dedikleri bin başlı ejderi</a:t>
            </a:r>
          </a:p>
          <a:p>
            <a:pPr hangingPunct="0">
              <a:buNone/>
            </a:pPr>
            <a:r>
              <a:rPr lang="tr-TR" dirty="0" smtClean="0"/>
              <a:t>	C)	Canlandı hayalimde o mazideki yazlar</a:t>
            </a:r>
          </a:p>
          <a:p>
            <a:pPr hangingPunct="0">
              <a:buNone/>
            </a:pPr>
            <a:r>
              <a:rPr lang="tr-TR" dirty="0" smtClean="0"/>
              <a:t>	D)	Her gölge bir insan kadar inceydi, derindi,</a:t>
            </a:r>
          </a:p>
          <a:p>
            <a:pPr hangingPunct="0">
              <a:buNone/>
            </a:pPr>
            <a:r>
              <a:rPr lang="tr-TR" dirty="0" smtClean="0"/>
              <a:t>	E)	Ben böyle değildim, bu deniz böyle değildi.</a:t>
            </a:r>
          </a:p>
          <a:p>
            <a:pPr hangingPunct="0">
              <a:buNone/>
            </a:pPr>
            <a:r>
              <a:rPr lang="tr-TR" b="1" dirty="0" smtClean="0"/>
              <a:t>								(1995 ÖYS)</a:t>
            </a:r>
            <a:endParaRPr lang="tr-TR" dirty="0" smtClean="0"/>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down)">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fontScale="92500" lnSpcReduction="20000"/>
          </a:bodyPr>
          <a:lstStyle/>
          <a:p>
            <a:pPr hangingPunct="0">
              <a:buNone/>
            </a:pPr>
            <a:r>
              <a:rPr lang="tr-TR" b="1" dirty="0" smtClean="0"/>
              <a:t>	Aşağıdaki dizelerin hangisinde bir söz sanatı </a:t>
            </a:r>
            <a:r>
              <a:rPr lang="tr-TR" b="1" u="sng" dirty="0" smtClean="0"/>
              <a:t>yoktur</a:t>
            </a:r>
            <a:r>
              <a:rPr lang="tr-TR" b="1" dirty="0" smtClean="0"/>
              <a:t>?</a:t>
            </a:r>
            <a:endParaRPr lang="tr-TR" dirty="0" smtClean="0"/>
          </a:p>
          <a:p>
            <a:pPr hangingPunct="0">
              <a:buNone/>
            </a:pPr>
            <a:r>
              <a:rPr lang="tr-TR" dirty="0" smtClean="0"/>
              <a:t>	A)	Düşlerimde bir güzel</a:t>
            </a:r>
          </a:p>
          <a:p>
            <a:pPr hangingPunct="0">
              <a:buNone/>
            </a:pPr>
            <a:r>
              <a:rPr lang="tr-TR" dirty="0" smtClean="0"/>
              <a:t>		Bakışı ayva çürüğü</a:t>
            </a:r>
          </a:p>
          <a:p>
            <a:pPr hangingPunct="0">
              <a:buNone/>
            </a:pPr>
            <a:r>
              <a:rPr lang="tr-TR" dirty="0" smtClean="0"/>
              <a:t>	B)	Tam otların sarardığı zamanlar</a:t>
            </a:r>
          </a:p>
          <a:p>
            <a:pPr hangingPunct="0">
              <a:buNone/>
            </a:pPr>
            <a:r>
              <a:rPr lang="tr-TR" dirty="0" smtClean="0"/>
              <a:t>		Yere yüzükoyun uzanıyorum</a:t>
            </a:r>
          </a:p>
          <a:p>
            <a:pPr hangingPunct="0">
              <a:buNone/>
            </a:pPr>
            <a:r>
              <a:rPr lang="tr-TR" dirty="0" smtClean="0"/>
              <a:t>	C)	Asılı salkımlardır çocuklar </a:t>
            </a:r>
          </a:p>
          <a:p>
            <a:pPr hangingPunct="0">
              <a:buNone/>
            </a:pPr>
            <a:r>
              <a:rPr lang="tr-TR" dirty="0" smtClean="0"/>
              <a:t>		Anaların uzun eteklerinde</a:t>
            </a:r>
          </a:p>
          <a:p>
            <a:pPr hangingPunct="0">
              <a:buNone/>
            </a:pPr>
            <a:r>
              <a:rPr lang="tr-TR" dirty="0" smtClean="0"/>
              <a:t>	D)	Acılarım, acılarım benim</a:t>
            </a:r>
          </a:p>
          <a:p>
            <a:pPr hangingPunct="0">
              <a:buNone/>
            </a:pPr>
            <a:r>
              <a:rPr lang="tr-TR" dirty="0" smtClean="0"/>
              <a:t>		Çiçeğe durmuş badem ağacı</a:t>
            </a:r>
          </a:p>
          <a:p>
            <a:pPr hangingPunct="0">
              <a:buNone/>
            </a:pPr>
            <a:r>
              <a:rPr lang="tr-TR" dirty="0" smtClean="0"/>
              <a:t>	E)	Saçları uçuşuyor rüzgârda</a:t>
            </a:r>
          </a:p>
          <a:p>
            <a:pPr hangingPunct="0">
              <a:buNone/>
            </a:pPr>
            <a:r>
              <a:rPr lang="tr-TR" dirty="0" smtClean="0"/>
              <a:t>		Her telinde ayrı bir kalp çarpıyor</a:t>
            </a:r>
          </a:p>
          <a:p>
            <a:pPr hangingPunct="0">
              <a:buNone/>
            </a:pPr>
            <a:r>
              <a:rPr lang="tr-TR" b="1" dirty="0" smtClean="0"/>
              <a:t>								(1996 ÖYS)</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dow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dow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wipe(dow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wipe(dow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wipe(down)">
                                      <p:cBhvr>
                                        <p:cTn id="6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lnSpcReduction="10000"/>
          </a:bodyPr>
          <a:lstStyle/>
          <a:p>
            <a:pPr hangingPunct="0">
              <a:buNone/>
            </a:pPr>
            <a:r>
              <a:rPr lang="tr-TR" b="1" dirty="0" smtClean="0"/>
              <a:t>	Aşağıdaki cümlelerin hangisinde, tırnak içine         alınmış sözlerde bir söz sanatı vardır?</a:t>
            </a:r>
            <a:endParaRPr lang="tr-TR" dirty="0" smtClean="0"/>
          </a:p>
          <a:p>
            <a:pPr hangingPunct="0">
              <a:buNone/>
            </a:pPr>
            <a:r>
              <a:rPr lang="tr-TR" dirty="0" smtClean="0"/>
              <a:t>	A)	Ben, sizin sandığınız “ünlü biri” değilim.</a:t>
            </a:r>
          </a:p>
          <a:p>
            <a:pPr hangingPunct="0">
              <a:buNone/>
            </a:pPr>
            <a:r>
              <a:rPr lang="tr-TR" dirty="0" smtClean="0"/>
              <a:t>	B)	“Beş sınıflı, tek öğretmenli” bir ilkokulda 	okudum ben.</a:t>
            </a:r>
          </a:p>
          <a:p>
            <a:pPr hangingPunct="0">
              <a:buNone/>
            </a:pPr>
            <a:r>
              <a:rPr lang="tr-TR" dirty="0" smtClean="0"/>
              <a:t>	C)	Dergi yöneticilerinin bu “hoşgörülü tutumu” 	duygulandırdı beni.</a:t>
            </a:r>
          </a:p>
          <a:p>
            <a:pPr hangingPunct="0">
              <a:buNone/>
            </a:pPr>
            <a:r>
              <a:rPr lang="tr-TR" dirty="0" smtClean="0"/>
              <a:t>	D)	Emekliliğin nasıl  “güç bir iş” olduğunu 	bilmiyorum henüz.</a:t>
            </a:r>
          </a:p>
          <a:p>
            <a:pPr hangingPunct="0">
              <a:buNone/>
            </a:pPr>
            <a:r>
              <a:rPr lang="tr-TR" dirty="0" smtClean="0"/>
              <a:t>	E)	“Aslanın ağzındaki” ne yetişmek için koşturup 	duruyorum.</a:t>
            </a:r>
          </a:p>
          <a:p>
            <a:pPr hangingPunct="0">
              <a:buNone/>
            </a:pPr>
            <a:r>
              <a:rPr lang="tr-TR" b="1" dirty="0" smtClean="0"/>
              <a:t>							(1997 ÖYS)</a:t>
            </a:r>
            <a:endParaRPr lang="tr-TR" dirty="0" smtClean="0"/>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a:bodyPr>
          <a:lstStyle/>
          <a:p>
            <a:pPr hangingPunct="0">
              <a:buNone/>
            </a:pPr>
            <a:r>
              <a:rPr lang="tr-TR" dirty="0" smtClean="0"/>
              <a:t>	Çocuğun birine sormuşlar,</a:t>
            </a:r>
          </a:p>
          <a:p>
            <a:pPr hangingPunct="0">
              <a:buNone/>
            </a:pPr>
            <a:r>
              <a:rPr lang="tr-TR" dirty="0" smtClean="0"/>
              <a:t>	–	Ne olacaksın?</a:t>
            </a:r>
          </a:p>
          <a:p>
            <a:pPr hangingPunct="0">
              <a:buNone/>
            </a:pPr>
            <a:r>
              <a:rPr lang="tr-TR" dirty="0" smtClean="0"/>
              <a:t>	–	Adam olacağım, demiş.</a:t>
            </a:r>
          </a:p>
          <a:p>
            <a:pPr hangingPunct="0">
              <a:buNone/>
            </a:pPr>
            <a:r>
              <a:rPr lang="tr-TR" b="1" dirty="0" smtClean="0"/>
              <a:t>	Çocuğun bu yanıtı aşağıdakilerden hangisine örnek olabilir?</a:t>
            </a:r>
            <a:endParaRPr lang="tr-TR" dirty="0" smtClean="0"/>
          </a:p>
          <a:p>
            <a:pPr hangingPunct="0">
              <a:buNone/>
            </a:pPr>
            <a:r>
              <a:rPr lang="tr-TR" dirty="0" smtClean="0"/>
              <a:t>	A) Benzetme		B) Kinaye    	C) Tenasüp		D) Mecaz–ı </a:t>
            </a:r>
            <a:r>
              <a:rPr lang="tr-TR" dirty="0" err="1" smtClean="0"/>
              <a:t>Mürsel</a:t>
            </a:r>
            <a:r>
              <a:rPr lang="tr-TR" dirty="0" smtClean="0"/>
              <a:t>	E) Hüsnü </a:t>
            </a:r>
            <a:r>
              <a:rPr lang="tr-TR" dirty="0" err="1" smtClean="0"/>
              <a:t>Talil</a:t>
            </a:r>
            <a:endParaRPr lang="tr-TR" dirty="0" smtClean="0"/>
          </a:p>
          <a:p>
            <a:pPr hangingPunct="0">
              <a:buNone/>
            </a:pPr>
            <a:r>
              <a:rPr lang="tr-TR" b="1" dirty="0" smtClean="0"/>
              <a:t>								(1998 ÖYS)	</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fontScale="92500" lnSpcReduction="20000"/>
          </a:bodyPr>
          <a:lstStyle/>
          <a:p>
            <a:pPr hangingPunct="0">
              <a:buNone/>
            </a:pPr>
            <a:r>
              <a:rPr lang="tr-TR" dirty="0" smtClean="0"/>
              <a:t>	(I) Güneş  yavaş yavaş yükselirken antik kent aydınlanmaya başlıyor. (II) Güneşle birlikte, kentin geçmişindeki bilinmeyen yönlerin de ortaya çıkacağını sanıyor insan, ama bir  süre sonra yanıldığını anlıyor. (III) Yüzyıllardır yalnızlığa alışmış unutulmuş bu kentin geçmişini düşünüyor. (IV) Acaba bu tiyatro sahnesinde kaç oyun sergilendi odeonda ne gibi sorunlar tartışıldı, ölümüne savaşlar nasıl yaşandı buralarda? (V) Bugün, bütün bunlardan habersiz, tarih sahnesindeki rolünü tamamlamış ve mağrur bir sessizliğe gömülmüş bir kentle karşı karşıyayız.</a:t>
            </a:r>
          </a:p>
          <a:p>
            <a:pPr hangingPunct="0">
              <a:buNone/>
            </a:pPr>
            <a:r>
              <a:rPr lang="tr-TR" b="1" dirty="0" smtClean="0"/>
              <a:t>	Bu parçadaki numaralanmış cümlelerin hangilerinde kişileştirme sanatı vardır?</a:t>
            </a:r>
            <a:endParaRPr lang="tr-TR" dirty="0" smtClean="0"/>
          </a:p>
          <a:p>
            <a:pPr hangingPunct="0">
              <a:buNone/>
            </a:pPr>
            <a:r>
              <a:rPr lang="tr-TR" dirty="0" smtClean="0"/>
              <a:t>	A) I. ve II.		   B) I. ve IV.		C) III. ve IV.</a:t>
            </a:r>
          </a:p>
          <a:p>
            <a:pPr hangingPunct="0">
              <a:buNone/>
            </a:pPr>
            <a:r>
              <a:rPr lang="tr-TR" dirty="0" smtClean="0"/>
              <a:t>			D) III. ve V.		E) IV. ve V.       </a:t>
            </a:r>
            <a:r>
              <a:rPr lang="tr-TR" b="1" dirty="0" smtClean="0"/>
              <a:t>(2006 ÖSS)</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fontScale="85000" lnSpcReduction="10000"/>
          </a:bodyPr>
          <a:lstStyle/>
          <a:p>
            <a:pPr hangingPunct="0">
              <a:buNone/>
            </a:pPr>
            <a:r>
              <a:rPr lang="tr-TR" b="1" dirty="0" smtClean="0"/>
              <a:t>	Söz sanatlarıyla ilgili aşağıdaki açıklamalardan hangisi </a:t>
            </a:r>
            <a:r>
              <a:rPr lang="tr-TR" b="1" u="sng" dirty="0" smtClean="0"/>
              <a:t>yanlıştır</a:t>
            </a:r>
            <a:r>
              <a:rPr lang="tr-TR" b="1" dirty="0" smtClean="0"/>
              <a:t>?</a:t>
            </a:r>
            <a:endParaRPr lang="tr-TR" dirty="0" smtClean="0"/>
          </a:p>
          <a:p>
            <a:pPr hangingPunct="0">
              <a:buNone/>
            </a:pPr>
            <a:r>
              <a:rPr lang="tr-TR" dirty="0" smtClean="0"/>
              <a:t>	A)	Birbiriyle ilgili, birbirini çağrıştıran sözcük ya da 	terimlerin bir arada kullanılması "Tenasüp" sanatıdır.</a:t>
            </a:r>
          </a:p>
          <a:p>
            <a:pPr hangingPunct="0">
              <a:buNone/>
            </a:pPr>
            <a:r>
              <a:rPr lang="tr-TR" dirty="0" smtClean="0"/>
              <a:t>	B)	Aynı seslerden meydana gelen, okunuşları aynı, 	anlamları farklı sözcüklerin bir arada kullanılması 	"Cinas" sanatıdır.</a:t>
            </a:r>
          </a:p>
          <a:p>
            <a:pPr hangingPunct="0">
              <a:buNone/>
            </a:pPr>
            <a:r>
              <a:rPr lang="tr-TR" dirty="0" smtClean="0"/>
              <a:t>	C)	Aynı beyit, cümle ya da söz içindeki sözcüklerde aynı 	harf ya da hecelerin yinelenmesiyle elde    edilen ses 	güzelliğine "Seci" denir.</a:t>
            </a:r>
          </a:p>
          <a:p>
            <a:pPr hangingPunct="0">
              <a:buNone/>
            </a:pPr>
            <a:r>
              <a:rPr lang="tr-TR" dirty="0" smtClean="0"/>
              <a:t>	D)	Verilmek istenen ses güzelliğini ve anlamı 	kuvvetlendirmek için sözcüklerin yinelenmesi "Tekrir" 	sanatıdır.</a:t>
            </a:r>
          </a:p>
          <a:p>
            <a:pPr hangingPunct="0">
              <a:buNone/>
            </a:pPr>
            <a:r>
              <a:rPr lang="tr-TR" dirty="0" smtClean="0"/>
              <a:t>	E)	Benzetme unsurlarından yalnızca birinin kullanılması 	"İstiare" </a:t>
            </a:r>
            <a:r>
              <a:rPr lang="tr-TR" dirty="0" err="1" smtClean="0"/>
              <a:t>dir</a:t>
            </a:r>
            <a:r>
              <a:rPr lang="tr-TR" dirty="0" smtClean="0"/>
              <a:t>.</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lstStyle/>
          <a:p>
            <a:pPr hangingPunct="0">
              <a:buNone/>
            </a:pPr>
            <a:r>
              <a:rPr lang="tr-TR" dirty="0" smtClean="0"/>
              <a:t>	</a:t>
            </a:r>
          </a:p>
          <a:p>
            <a:pPr hangingPunct="0">
              <a:buNone/>
            </a:pPr>
            <a:endParaRPr lang="tr-TR" dirty="0" smtClean="0"/>
          </a:p>
          <a:p>
            <a:pPr hangingPunct="0">
              <a:buNone/>
            </a:pPr>
            <a:r>
              <a:rPr lang="tr-TR" dirty="0" smtClean="0"/>
              <a:t>	"İki asker mızrak mızrağa, kılıç kılıca, hançer hançere, hatta boğaz boğaza geldiler“</a:t>
            </a:r>
          </a:p>
          <a:p>
            <a:pPr hangingPunct="0">
              <a:buNone/>
            </a:pPr>
            <a:r>
              <a:rPr lang="tr-TR" b="1" dirty="0" smtClean="0"/>
              <a:t>	Yukarıdaki cümlede yer alan söz sanatı aşağıdakilerden hangisidir?</a:t>
            </a:r>
            <a:endParaRPr lang="tr-TR" dirty="0" smtClean="0"/>
          </a:p>
          <a:p>
            <a:pPr hangingPunct="0">
              <a:buNone/>
            </a:pPr>
            <a:r>
              <a:rPr lang="tr-TR" dirty="0" smtClean="0"/>
              <a:t>	A) Aliterasyon		   B) </a:t>
            </a:r>
            <a:r>
              <a:rPr lang="tr-TR" dirty="0" err="1" smtClean="0"/>
              <a:t>Tedric</a:t>
            </a:r>
            <a:r>
              <a:rPr lang="tr-TR" dirty="0" smtClean="0"/>
              <a:t>			   C)Telmih			   D) Abartma		                            E) Mecaz-ı </a:t>
            </a:r>
            <a:r>
              <a:rPr lang="tr-TR" dirty="0" err="1" smtClean="0"/>
              <a:t>Mürsel</a:t>
            </a:r>
            <a:endParaRPr lang="tr-TR" dirty="0" smtClean="0"/>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down)">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wipe(down)">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wipe(down)">
                                      <p:cBhvr>
                                        <p:cTn id="2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lstStyle/>
          <a:p>
            <a:pPr hangingPunct="0">
              <a:buNone/>
            </a:pPr>
            <a:r>
              <a:rPr lang="tr-TR" b="1" dirty="0" smtClean="0"/>
              <a:t>	Aşağıdakilerden hangisinde bir söz hem gerçek, hem de mecaz anlama gelebilecek biçimde kullanılmıştır?</a:t>
            </a:r>
            <a:endParaRPr lang="tr-TR" dirty="0" smtClean="0"/>
          </a:p>
          <a:p>
            <a:pPr hangingPunct="0">
              <a:buNone/>
            </a:pPr>
            <a:r>
              <a:rPr lang="tr-TR" dirty="0" smtClean="0"/>
              <a:t>	A)	Bilinçli kişiler yaşamlarını daha iyi düzene 	koyuyor.</a:t>
            </a:r>
          </a:p>
          <a:p>
            <a:pPr hangingPunct="0">
              <a:buNone/>
            </a:pPr>
            <a:r>
              <a:rPr lang="tr-TR" dirty="0" smtClean="0"/>
              <a:t>	B)	Sen yalan söylerken benim yüzüm kızardı.</a:t>
            </a:r>
          </a:p>
          <a:p>
            <a:pPr hangingPunct="0">
              <a:buNone/>
            </a:pPr>
            <a:r>
              <a:rPr lang="tr-TR" dirty="0" smtClean="0"/>
              <a:t>	C)	Bu son hareketiyle gözden düştü.</a:t>
            </a:r>
          </a:p>
          <a:p>
            <a:pPr hangingPunct="0">
              <a:buNone/>
            </a:pPr>
            <a:r>
              <a:rPr lang="tr-TR" dirty="0" smtClean="0"/>
              <a:t>	D)	Başını derde sokmadan gelebilse ...</a:t>
            </a:r>
          </a:p>
          <a:p>
            <a:pPr hangingPunct="0">
              <a:buNone/>
            </a:pPr>
            <a:r>
              <a:rPr lang="tr-TR" dirty="0" smtClean="0"/>
              <a:t>	E)	Bütün güçlüklere tek başına göğüs gerdi.</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a:bodyPr>
          <a:lstStyle/>
          <a:p>
            <a:pPr hangingPunct="0">
              <a:buNone/>
            </a:pPr>
            <a:r>
              <a:rPr lang="tr-TR" dirty="0" smtClean="0"/>
              <a:t>	“Ufuklardan ufuklara taşıyarak kelimeleri                            Ne yapılar kurdum </a:t>
            </a:r>
            <a:r>
              <a:rPr lang="tr-TR" u="sng" dirty="0" smtClean="0"/>
              <a:t>eleğimsağma</a:t>
            </a:r>
            <a:r>
              <a:rPr lang="tr-TR" dirty="0" smtClean="0"/>
              <a:t> gibi                                         İçimdeki </a:t>
            </a:r>
            <a:r>
              <a:rPr lang="tr-TR" u="sng" dirty="0" smtClean="0"/>
              <a:t>buluttan</a:t>
            </a:r>
            <a:r>
              <a:rPr lang="tr-TR" dirty="0" smtClean="0"/>
              <a:t>, </a:t>
            </a:r>
            <a:r>
              <a:rPr lang="tr-TR" u="sng" dirty="0" smtClean="0"/>
              <a:t>yağıştan</a:t>
            </a:r>
            <a:r>
              <a:rPr lang="tr-TR" dirty="0" smtClean="0"/>
              <a:t>, </a:t>
            </a:r>
            <a:r>
              <a:rPr lang="tr-TR" u="sng" dirty="0" smtClean="0"/>
              <a:t>şimşekten</a:t>
            </a:r>
            <a:r>
              <a:rPr lang="tr-TR" dirty="0" smtClean="0"/>
              <a:t>, ışıklardan”   dizelerinde altı çizili sözcükler arasında _ _ _ _ sanatı vardır.</a:t>
            </a:r>
          </a:p>
          <a:p>
            <a:pPr hangingPunct="0">
              <a:buNone/>
            </a:pPr>
            <a:r>
              <a:rPr lang="tr-TR" dirty="0" smtClean="0"/>
              <a:t>	</a:t>
            </a:r>
            <a:r>
              <a:rPr lang="tr-TR" b="1" dirty="0" smtClean="0"/>
              <a:t>Boş bırakılan yere aşağıdaki sanatlardan hangisi getirilmelidir?</a:t>
            </a:r>
            <a:endParaRPr lang="tr-TR" dirty="0" smtClean="0"/>
          </a:p>
          <a:p>
            <a:pPr hangingPunct="0">
              <a:buNone/>
            </a:pPr>
            <a:r>
              <a:rPr lang="tr-TR" dirty="0" smtClean="0"/>
              <a:t>	A) Tezat		     B) Cinas	         C) Tenasüp                           	D) Teşhis			   E) Tevriye</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fontScale="70000" lnSpcReduction="20000"/>
          </a:bodyPr>
          <a:lstStyle/>
          <a:p>
            <a:pPr>
              <a:buNone/>
            </a:pPr>
            <a:r>
              <a:rPr lang="tr-TR" b="1" dirty="0" smtClean="0"/>
              <a:t>	3.Pekiştirilmiş teşbih :</a:t>
            </a:r>
            <a:r>
              <a:rPr lang="tr-TR" dirty="0" smtClean="0"/>
              <a:t>Benzetme edatı bulunmayan benzetmedir.</a:t>
            </a:r>
          </a:p>
          <a:p>
            <a:pPr>
              <a:buNone/>
            </a:pPr>
            <a:r>
              <a:rPr lang="tr-TR" dirty="0" smtClean="0"/>
              <a:t>	ÖRNEK "Bir siyah kadındır kaldırımlarda gece "</a:t>
            </a:r>
            <a:br>
              <a:rPr lang="tr-TR" dirty="0" smtClean="0"/>
            </a:br>
            <a:r>
              <a:rPr lang="tr-TR" dirty="0" smtClean="0"/>
              <a:t>                       BY        KB                                   B</a:t>
            </a:r>
          </a:p>
          <a:p>
            <a:endParaRPr lang="tr-TR" dirty="0" smtClean="0"/>
          </a:p>
          <a:p>
            <a:pPr>
              <a:buNone/>
            </a:pPr>
            <a:r>
              <a:rPr lang="tr-TR" dirty="0" smtClean="0"/>
              <a:t>	"Yollar köyleri saran eskimiş çerçeveler "</a:t>
            </a:r>
            <a:br>
              <a:rPr lang="tr-TR" dirty="0" smtClean="0"/>
            </a:br>
            <a:r>
              <a:rPr lang="tr-TR" dirty="0" smtClean="0"/>
              <a:t>      B                                 BY            KB</a:t>
            </a:r>
          </a:p>
          <a:p>
            <a:endParaRPr lang="tr-TR" b="1" dirty="0" smtClean="0"/>
          </a:p>
          <a:p>
            <a:pPr>
              <a:buNone/>
            </a:pPr>
            <a:r>
              <a:rPr lang="tr-TR" b="1" dirty="0" smtClean="0"/>
              <a:t>	4.Yalın teşbih (teşbih-i beliğ) :</a:t>
            </a:r>
            <a:r>
              <a:rPr lang="tr-TR" dirty="0" smtClean="0"/>
              <a:t> Benzeyen ve kendisine benzetilenle yapılan benzetmedir.</a:t>
            </a:r>
          </a:p>
          <a:p>
            <a:pPr>
              <a:buNone/>
            </a:pPr>
            <a:r>
              <a:rPr lang="tr-TR" dirty="0" smtClean="0"/>
              <a:t>	ÖRNEK " Gül tenli sevdiğim "</a:t>
            </a:r>
            <a:br>
              <a:rPr lang="tr-TR" dirty="0" smtClean="0"/>
            </a:br>
            <a:r>
              <a:rPr lang="tr-TR" dirty="0" smtClean="0"/>
              <a:t>                  KB                  B</a:t>
            </a:r>
          </a:p>
          <a:p>
            <a:pPr>
              <a:buNone/>
            </a:pPr>
            <a:r>
              <a:rPr lang="tr-TR" dirty="0" smtClean="0"/>
              <a:t>	" </a:t>
            </a:r>
            <a:r>
              <a:rPr lang="tr-TR" dirty="0" err="1" smtClean="0"/>
              <a:t>Selviler</a:t>
            </a:r>
            <a:r>
              <a:rPr lang="tr-TR" dirty="0" smtClean="0"/>
              <a:t> içinde bir alevdir Emir Sultan "</a:t>
            </a:r>
            <a:br>
              <a:rPr lang="tr-TR" dirty="0" smtClean="0"/>
            </a:br>
            <a:r>
              <a:rPr lang="tr-TR" dirty="0" smtClean="0"/>
              <a:t>                                        KB          B</a:t>
            </a:r>
          </a:p>
          <a:p>
            <a:pPr>
              <a:buNone/>
            </a:pPr>
            <a:r>
              <a:rPr lang="tr-TR" dirty="0" smtClean="0"/>
              <a:t>	"Unutmakta haklısın kömür gözlüm / Haklısın…Bu sözüm sana sitemdir"</a:t>
            </a:r>
            <a:br>
              <a:rPr lang="tr-TR" dirty="0" smtClean="0"/>
            </a:br>
            <a:r>
              <a:rPr lang="tr-TR" dirty="0" smtClean="0"/>
              <a:t>                                          KB         B</a:t>
            </a:r>
            <a:br>
              <a:rPr lang="tr-TR" dirty="0" smtClean="0"/>
            </a:br>
            <a:endParaRPr lang="tr-TR" dirty="0" smtClean="0"/>
          </a:p>
          <a:p>
            <a:pPr>
              <a:buNone/>
            </a:pPr>
            <a:r>
              <a:rPr lang="tr-TR" dirty="0" smtClean="0"/>
              <a:t>	"Annem melek gibi temiz ruhlu bir insandı." (tam teşbih,)</a:t>
            </a:r>
          </a:p>
          <a:p>
            <a:pPr>
              <a:buNone/>
            </a:pPr>
            <a:r>
              <a:rPr lang="tr-TR" dirty="0" smtClean="0"/>
              <a:t>	"Annem iyilikte, bir melekti." (Pekiştirilmiş)</a:t>
            </a:r>
          </a:p>
          <a:p>
            <a:pPr>
              <a:buNone/>
            </a:pPr>
            <a:r>
              <a:rPr lang="tr-TR" dirty="0" smtClean="0"/>
              <a:t>	"Melek annem, cennete doğru yola çıktı." (teşbih-i beliğdir)</a:t>
            </a:r>
            <a:br>
              <a:rPr lang="tr-TR" dirty="0" smtClean="0"/>
            </a:b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wipe(down)">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wipe(down)">
                                      <p:cBhvr>
                                        <p:cTn id="22" dur="500"/>
                                        <p:tgtEl>
                                          <p:spTgt spid="5">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wipe(down)">
                                      <p:cBhvr>
                                        <p:cTn id="27" dur="500"/>
                                        <p:tgtEl>
                                          <p:spTgt spid="5">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animEffect transition="in" filter="wipe(down)">
                                      <p:cBhvr>
                                        <p:cTn id="32" dur="500"/>
                                        <p:tgtEl>
                                          <p:spTgt spid="5">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Effect transition="in" filter="wipe(down)">
                                      <p:cBhvr>
                                        <p:cTn id="37" dur="500"/>
                                        <p:tgtEl>
                                          <p:spTgt spid="5">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9" end="9"/>
                                            </p:txEl>
                                          </p:spTgt>
                                        </p:tgtEl>
                                        <p:attrNameLst>
                                          <p:attrName>style.visibility</p:attrName>
                                        </p:attrNameLst>
                                      </p:cBhvr>
                                      <p:to>
                                        <p:strVal val="visible"/>
                                      </p:to>
                                    </p:set>
                                    <p:animEffect transition="in" filter="wipe(down)">
                                      <p:cBhvr>
                                        <p:cTn id="42" dur="500"/>
                                        <p:tgtEl>
                                          <p:spTgt spid="5">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animEffect transition="in" filter="wipe(down)">
                                      <p:cBhvr>
                                        <p:cTn id="47" dur="500"/>
                                        <p:tgtEl>
                                          <p:spTgt spid="5">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5">
                                            <p:txEl>
                                              <p:pRg st="11" end="11"/>
                                            </p:txEl>
                                          </p:spTgt>
                                        </p:tgtEl>
                                        <p:attrNameLst>
                                          <p:attrName>style.visibility</p:attrName>
                                        </p:attrNameLst>
                                      </p:cBhvr>
                                      <p:to>
                                        <p:strVal val="visible"/>
                                      </p:to>
                                    </p:set>
                                    <p:animEffect transition="in" filter="wipe(down)">
                                      <p:cBhvr>
                                        <p:cTn id="5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a:bodyPr>
          <a:lstStyle/>
          <a:p>
            <a:pPr hangingPunct="0">
              <a:buNone/>
            </a:pPr>
            <a:r>
              <a:rPr lang="tr-TR" dirty="0" smtClean="0"/>
              <a:t>	"Sert oldu hava çıkma koyundan </a:t>
            </a:r>
            <a:r>
              <a:rPr lang="tr-TR" dirty="0" err="1" smtClean="0"/>
              <a:t>kuzucağım</a:t>
            </a:r>
            <a:r>
              <a:rPr lang="tr-TR" dirty="0" smtClean="0"/>
              <a:t>“</a:t>
            </a:r>
          </a:p>
          <a:p>
            <a:pPr hangingPunct="0">
              <a:buNone/>
            </a:pPr>
            <a:r>
              <a:rPr lang="tr-TR" dirty="0" smtClean="0"/>
              <a:t>	Bu dizede koyun kelimesi, hem "kuzunun anası", hem de "koyun, kucak" anlamında kullanılmıştır. Bu şekilde, tek bir kelimenin, aynı beyitte, birden fazla anlama gelecek şekilde kullanılmasına _ _ _ _ sanatı adı verilir.</a:t>
            </a:r>
          </a:p>
          <a:p>
            <a:pPr hangingPunct="0">
              <a:buNone/>
            </a:pPr>
            <a:r>
              <a:rPr lang="tr-TR" b="1" dirty="0" smtClean="0"/>
              <a:t>	Bu parçada boş bırakılan yere aşağıdakilerden hangisi getirilmelidir?</a:t>
            </a:r>
            <a:endParaRPr lang="tr-TR" dirty="0" smtClean="0"/>
          </a:p>
          <a:p>
            <a:pPr hangingPunct="0">
              <a:buNone/>
            </a:pPr>
            <a:r>
              <a:rPr lang="tr-TR" dirty="0" smtClean="0"/>
              <a:t>	A) Tezat			     B) Cinas				  C) Tevriye                        D) Tenasüp			     E) Kinaye</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fontScale="77500" lnSpcReduction="20000"/>
          </a:bodyPr>
          <a:lstStyle/>
          <a:p>
            <a:pPr hangingPunct="0">
              <a:buNone/>
            </a:pPr>
            <a:r>
              <a:rPr lang="tr-TR" dirty="0" smtClean="0"/>
              <a:t>	</a:t>
            </a:r>
            <a:r>
              <a:rPr lang="tr-TR" u="sng" dirty="0" smtClean="0"/>
              <a:t>Ulusun</a:t>
            </a:r>
            <a:r>
              <a:rPr lang="tr-TR" dirty="0" smtClean="0"/>
              <a:t>, korkma! Nasıl böyle bir imanı boğar,                                              "Medeniyet!" dediğin tek dişi kalmış canavar?</a:t>
            </a:r>
          </a:p>
          <a:p>
            <a:pPr hangingPunct="0">
              <a:buNone/>
            </a:pPr>
            <a:r>
              <a:rPr lang="tr-TR" dirty="0" smtClean="0"/>
              <a:t>	Altı çizili sözcük dizelerde aynı anda hem "yüce", hem de "ulumak" anlamına gelecek şekilde kullanılmıştır. Buna "tevriye" denir.</a:t>
            </a:r>
          </a:p>
          <a:p>
            <a:pPr hangingPunct="0">
              <a:buNone/>
            </a:pPr>
            <a:r>
              <a:rPr lang="tr-TR" b="1" dirty="0" smtClean="0"/>
              <a:t>	Aşağıdakilerin hangisinde bunu örnekleyen bir kullanım vardır?</a:t>
            </a:r>
            <a:endParaRPr lang="tr-TR" dirty="0" smtClean="0"/>
          </a:p>
          <a:p>
            <a:pPr hangingPunct="0">
              <a:buNone/>
            </a:pPr>
            <a:r>
              <a:rPr lang="tr-TR" dirty="0" smtClean="0"/>
              <a:t>	A)	Yani niye mi duruyorum, çok kurak tarla</a:t>
            </a:r>
          </a:p>
          <a:p>
            <a:pPr hangingPunct="0">
              <a:buNone/>
            </a:pPr>
            <a:r>
              <a:rPr lang="tr-TR" dirty="0" smtClean="0"/>
              <a:t>		Çünkü asıl şiirler bekler bazı yaşları</a:t>
            </a:r>
          </a:p>
          <a:p>
            <a:pPr hangingPunct="0">
              <a:buNone/>
            </a:pPr>
            <a:r>
              <a:rPr lang="tr-TR" dirty="0" smtClean="0"/>
              <a:t>	B)	Ufuklarda bulutlar kümelenirken kara bahtım</a:t>
            </a:r>
          </a:p>
          <a:p>
            <a:pPr hangingPunct="0">
              <a:buNone/>
            </a:pPr>
            <a:r>
              <a:rPr lang="tr-TR" dirty="0" smtClean="0"/>
              <a:t>		Ben her gönül ufkunda doğan yeni sabahtım</a:t>
            </a:r>
          </a:p>
          <a:p>
            <a:pPr hangingPunct="0">
              <a:buNone/>
            </a:pPr>
            <a:r>
              <a:rPr lang="tr-TR" dirty="0" smtClean="0"/>
              <a:t>	C)	Ben toz kanatlı bir kelebeğim</a:t>
            </a:r>
          </a:p>
          <a:p>
            <a:pPr hangingPunct="0">
              <a:buNone/>
            </a:pPr>
            <a:r>
              <a:rPr lang="tr-TR" dirty="0" smtClean="0"/>
              <a:t>		Minicik gövdeme yüklü Kafdağı</a:t>
            </a:r>
          </a:p>
          <a:p>
            <a:pPr hangingPunct="0">
              <a:buNone/>
            </a:pPr>
            <a:r>
              <a:rPr lang="tr-TR" dirty="0" smtClean="0"/>
              <a:t>	D)	Geldi ölümlü yalan gitti ölümsüz gerçek</a:t>
            </a:r>
          </a:p>
          <a:p>
            <a:pPr hangingPunct="0">
              <a:buNone/>
            </a:pPr>
            <a:r>
              <a:rPr lang="tr-TR" dirty="0" smtClean="0"/>
              <a:t>		Siz hayat süren leşler sizi kim diriltecek</a:t>
            </a:r>
          </a:p>
          <a:p>
            <a:pPr hangingPunct="0">
              <a:buNone/>
            </a:pPr>
            <a:r>
              <a:rPr lang="tr-TR" dirty="0" smtClean="0"/>
              <a:t>	E)	Boşuna gezmişim yok tabiatta</a:t>
            </a:r>
          </a:p>
          <a:p>
            <a:pPr hangingPunct="0">
              <a:buNone/>
            </a:pPr>
            <a:r>
              <a:rPr lang="tr-TR" dirty="0" smtClean="0"/>
              <a:t>		İçimdeki kadar iniş ve çıkış</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dow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dow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wipe(dow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wipe(dow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wipe(dow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wipe(down)">
                                      <p:cBhvr>
                                        <p:cTn id="67"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fontScale="85000" lnSpcReduction="20000"/>
          </a:bodyPr>
          <a:lstStyle/>
          <a:p>
            <a:pPr hangingPunct="0">
              <a:buNone/>
            </a:pPr>
            <a:r>
              <a:rPr lang="tr-TR" dirty="0" smtClean="0"/>
              <a:t>	Benzetme amacı güdülmeden, bir sözcük kendisiyle ilişkili başka bir sözcüğün yerine kullanılırsa "</a:t>
            </a:r>
            <a:r>
              <a:rPr lang="tr-TR" dirty="0" err="1" smtClean="0"/>
              <a:t>mürsel</a:t>
            </a:r>
            <a:r>
              <a:rPr lang="tr-TR" dirty="0" smtClean="0"/>
              <a:t> mecaz" yapılmış olur.</a:t>
            </a:r>
          </a:p>
          <a:p>
            <a:pPr hangingPunct="0">
              <a:buNone/>
            </a:pPr>
            <a:r>
              <a:rPr lang="tr-TR" b="1" dirty="0" smtClean="0"/>
              <a:t>	Aşağıdakilerden hangisinde bu tanıma uygun bir söz sanatı vardır?</a:t>
            </a:r>
            <a:endParaRPr lang="tr-TR" dirty="0" smtClean="0"/>
          </a:p>
          <a:p>
            <a:pPr hangingPunct="0">
              <a:buNone/>
            </a:pPr>
            <a:r>
              <a:rPr lang="tr-TR" dirty="0" smtClean="0"/>
              <a:t>	A)	Bir ilah uykusu olur elbette</a:t>
            </a:r>
          </a:p>
          <a:p>
            <a:pPr hangingPunct="0">
              <a:buNone/>
            </a:pPr>
            <a:r>
              <a:rPr lang="tr-TR" dirty="0" smtClean="0"/>
              <a:t>		Ölüm bu tılsımlı ebediyette</a:t>
            </a:r>
          </a:p>
          <a:p>
            <a:pPr hangingPunct="0">
              <a:buNone/>
            </a:pPr>
            <a:r>
              <a:rPr lang="tr-TR" dirty="0" smtClean="0"/>
              <a:t>	B)	İçim muradına ermiş</a:t>
            </a:r>
          </a:p>
          <a:p>
            <a:pPr hangingPunct="0">
              <a:buNone/>
            </a:pPr>
            <a:r>
              <a:rPr lang="tr-TR" dirty="0" smtClean="0"/>
              <a:t>		Abasız postsuz bir derviş</a:t>
            </a:r>
          </a:p>
          <a:p>
            <a:pPr hangingPunct="0">
              <a:buNone/>
            </a:pPr>
            <a:r>
              <a:rPr lang="tr-TR" dirty="0" smtClean="0"/>
              <a:t>	C)	Rüzgârda uçan tüy bile</a:t>
            </a:r>
          </a:p>
          <a:p>
            <a:pPr hangingPunct="0">
              <a:buNone/>
            </a:pPr>
            <a:r>
              <a:rPr lang="tr-TR" dirty="0" smtClean="0"/>
              <a:t>		Benim kadar hafif değil</a:t>
            </a:r>
          </a:p>
          <a:p>
            <a:pPr hangingPunct="0">
              <a:buNone/>
            </a:pPr>
            <a:r>
              <a:rPr lang="tr-TR" dirty="0" smtClean="0"/>
              <a:t>	D)	Ben bir usanmaz ozanım</a:t>
            </a:r>
          </a:p>
          <a:p>
            <a:pPr hangingPunct="0">
              <a:buNone/>
            </a:pPr>
            <a:r>
              <a:rPr lang="tr-TR" dirty="0" smtClean="0"/>
              <a:t>		Derdim vardır </a:t>
            </a:r>
            <a:r>
              <a:rPr lang="tr-TR" dirty="0" err="1" smtClean="0"/>
              <a:t>inilerim</a:t>
            </a:r>
            <a:endParaRPr lang="tr-TR" dirty="0" smtClean="0"/>
          </a:p>
          <a:p>
            <a:pPr hangingPunct="0">
              <a:buNone/>
            </a:pPr>
            <a:r>
              <a:rPr lang="tr-TR" dirty="0" smtClean="0"/>
              <a:t>	E)	Gün doğarken başlar Bursa'nın yaşamı</a:t>
            </a:r>
          </a:p>
          <a:p>
            <a:pPr hangingPunct="0">
              <a:buNone/>
            </a:pPr>
            <a:r>
              <a:rPr lang="tr-TR" dirty="0" smtClean="0"/>
              <a:t>		Sevgiler, aşklar, heyecanlar...</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dow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dow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wipe(dow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wipe(dow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wipe(down)">
                                      <p:cBhvr>
                                        <p:cTn id="6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fontScale="92500" lnSpcReduction="10000"/>
          </a:bodyPr>
          <a:lstStyle/>
          <a:p>
            <a:pPr hangingPunct="0">
              <a:buNone/>
            </a:pPr>
            <a:r>
              <a:rPr lang="tr-TR" b="1" dirty="0" smtClean="0"/>
              <a:t>	Aşağıdaki dizelerin hangisinde tam benzetmeye başvurulmuştur?</a:t>
            </a:r>
            <a:endParaRPr lang="tr-TR" dirty="0" smtClean="0"/>
          </a:p>
          <a:p>
            <a:pPr hangingPunct="0">
              <a:buNone/>
            </a:pPr>
            <a:r>
              <a:rPr lang="tr-TR" dirty="0" smtClean="0"/>
              <a:t>	A)	Ete kemiğe büründüm</a:t>
            </a:r>
          </a:p>
          <a:p>
            <a:pPr hangingPunct="0">
              <a:buNone/>
            </a:pPr>
            <a:r>
              <a:rPr lang="tr-TR" dirty="0" smtClean="0"/>
              <a:t>		Yunus diye göründüm</a:t>
            </a:r>
          </a:p>
          <a:p>
            <a:pPr hangingPunct="0">
              <a:buNone/>
            </a:pPr>
            <a:r>
              <a:rPr lang="tr-TR" dirty="0" smtClean="0"/>
              <a:t>	B)	Dağlara yaslanıp yatan güneşi</a:t>
            </a:r>
          </a:p>
          <a:p>
            <a:pPr hangingPunct="0">
              <a:buNone/>
            </a:pPr>
            <a:r>
              <a:rPr lang="tr-TR" dirty="0" smtClean="0"/>
              <a:t>		Yaralı, hastadır, yorgundur sandım</a:t>
            </a:r>
          </a:p>
          <a:p>
            <a:pPr hangingPunct="0">
              <a:buNone/>
            </a:pPr>
            <a:r>
              <a:rPr lang="tr-TR" dirty="0" smtClean="0"/>
              <a:t>	C)	Sıra sıra dizilir yolun iki yanına</a:t>
            </a:r>
          </a:p>
          <a:p>
            <a:pPr hangingPunct="0">
              <a:buNone/>
            </a:pPr>
            <a:r>
              <a:rPr lang="tr-TR" dirty="0" smtClean="0"/>
              <a:t>		Eski çadırlar gibi tozlanmış ıhlamurlar</a:t>
            </a:r>
          </a:p>
          <a:p>
            <a:pPr hangingPunct="0">
              <a:buNone/>
            </a:pPr>
            <a:r>
              <a:rPr lang="tr-TR" dirty="0" smtClean="0"/>
              <a:t>	D)	Salındı bahçeye girdi</a:t>
            </a:r>
          </a:p>
          <a:p>
            <a:pPr hangingPunct="0">
              <a:buNone/>
            </a:pPr>
            <a:r>
              <a:rPr lang="tr-TR" dirty="0" smtClean="0"/>
              <a:t>		Tüm çiçekler selâm durdu</a:t>
            </a:r>
          </a:p>
          <a:p>
            <a:pPr hangingPunct="0">
              <a:buNone/>
            </a:pPr>
            <a:r>
              <a:rPr lang="tr-TR" dirty="0" smtClean="0"/>
              <a:t>	E)	Sisler bulvarında seni kaybettim</a:t>
            </a:r>
          </a:p>
          <a:p>
            <a:pPr hangingPunct="0">
              <a:buNone/>
            </a:pPr>
            <a:r>
              <a:rPr lang="tr-TR" dirty="0" smtClean="0"/>
              <a:t>		Sokak lambaları öksürüyordu</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dow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dow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wipe(dow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wipe(down)">
                                      <p:cBhvr>
                                        <p:cTn id="5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fontScale="92500" lnSpcReduction="20000"/>
          </a:bodyPr>
          <a:lstStyle/>
          <a:p>
            <a:pPr hangingPunct="0">
              <a:buNone/>
            </a:pPr>
            <a:r>
              <a:rPr lang="tr-TR" dirty="0" smtClean="0"/>
              <a:t>	Aralarında anlamca ilgi bulunan kavramları şiirde bir arada kullanma sanatına </a:t>
            </a:r>
            <a:r>
              <a:rPr lang="tr-TR" dirty="0" err="1" smtClean="0"/>
              <a:t>tenasüb</a:t>
            </a:r>
            <a:r>
              <a:rPr lang="tr-TR" dirty="0" smtClean="0"/>
              <a:t> denir.</a:t>
            </a:r>
          </a:p>
          <a:p>
            <a:pPr hangingPunct="0">
              <a:buNone/>
            </a:pPr>
            <a:r>
              <a:rPr lang="tr-TR" dirty="0" smtClean="0"/>
              <a:t>	</a:t>
            </a:r>
            <a:r>
              <a:rPr lang="tr-TR" b="1" dirty="0" smtClean="0"/>
              <a:t>Yukarıdaki açıklamaya göre aşağıdaki dizelerin hangisinde </a:t>
            </a:r>
            <a:r>
              <a:rPr lang="tr-TR" b="1" dirty="0" err="1" smtClean="0"/>
              <a:t>tenasüb</a:t>
            </a:r>
            <a:r>
              <a:rPr lang="tr-TR" b="1" dirty="0" smtClean="0"/>
              <a:t> sanatı vardır?</a:t>
            </a:r>
            <a:endParaRPr lang="tr-TR" dirty="0" smtClean="0"/>
          </a:p>
          <a:p>
            <a:pPr hangingPunct="0">
              <a:buNone/>
            </a:pPr>
            <a:r>
              <a:rPr lang="tr-TR" dirty="0" smtClean="0"/>
              <a:t>	A)	Gün denizlerden sönerken baktık</a:t>
            </a:r>
          </a:p>
          <a:p>
            <a:pPr hangingPunct="0">
              <a:buNone/>
            </a:pPr>
            <a:r>
              <a:rPr lang="tr-TR" dirty="0" smtClean="0"/>
              <a:t>		Ve çobanlar gibi dallar yaktık</a:t>
            </a:r>
          </a:p>
          <a:p>
            <a:pPr hangingPunct="0">
              <a:buNone/>
            </a:pPr>
            <a:r>
              <a:rPr lang="tr-TR" dirty="0" smtClean="0"/>
              <a:t>	B)	Güzellerde vefa olmaz demek yanlıştır ey Baki</a:t>
            </a:r>
          </a:p>
          <a:p>
            <a:pPr hangingPunct="0">
              <a:buNone/>
            </a:pPr>
            <a:r>
              <a:rPr lang="tr-TR" dirty="0" smtClean="0"/>
              <a:t>		Olur vallahi billahi </a:t>
            </a:r>
            <a:r>
              <a:rPr lang="tr-TR" dirty="0" err="1" smtClean="0"/>
              <a:t>heman</a:t>
            </a:r>
            <a:r>
              <a:rPr lang="tr-TR" dirty="0" smtClean="0"/>
              <a:t> </a:t>
            </a:r>
            <a:r>
              <a:rPr lang="tr-TR" dirty="0" err="1" smtClean="0"/>
              <a:t>yalvarı</a:t>
            </a:r>
            <a:r>
              <a:rPr lang="tr-TR" dirty="0" smtClean="0"/>
              <a:t> görsünler</a:t>
            </a:r>
          </a:p>
          <a:p>
            <a:pPr hangingPunct="0">
              <a:buNone/>
            </a:pPr>
            <a:r>
              <a:rPr lang="tr-TR" dirty="0" smtClean="0"/>
              <a:t>	C)	Çok sürse ayrılık, aradan geçse çok sene</a:t>
            </a:r>
          </a:p>
          <a:p>
            <a:pPr hangingPunct="0">
              <a:buNone/>
            </a:pPr>
            <a:r>
              <a:rPr lang="tr-TR" dirty="0" smtClean="0"/>
              <a:t>		Biz sende olmasak bile, sen bizdesin gene</a:t>
            </a:r>
          </a:p>
          <a:p>
            <a:pPr hangingPunct="0">
              <a:buNone/>
            </a:pPr>
            <a:r>
              <a:rPr lang="tr-TR" dirty="0" smtClean="0"/>
              <a:t>	D)	Emaneti geri eyleme teslim</a:t>
            </a:r>
          </a:p>
          <a:p>
            <a:pPr hangingPunct="0">
              <a:buNone/>
            </a:pPr>
            <a:r>
              <a:rPr lang="tr-TR" dirty="0" smtClean="0"/>
              <a:t>		Öte beri geçin sakın evlenme</a:t>
            </a:r>
          </a:p>
          <a:p>
            <a:pPr hangingPunct="0">
              <a:buNone/>
            </a:pPr>
            <a:r>
              <a:rPr lang="tr-TR" dirty="0" smtClean="0"/>
              <a:t>	E)	Her sabah başka bahar olsa da ben uslandım</a:t>
            </a:r>
          </a:p>
          <a:p>
            <a:pPr hangingPunct="0">
              <a:buNone/>
            </a:pPr>
            <a:r>
              <a:rPr lang="tr-TR" dirty="0" smtClean="0"/>
              <a:t>		Uğramam bahçelerin semtine gülden yandım</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dow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dow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wipe(dow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wipe(dow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wipe(down)">
                                      <p:cBhvr>
                                        <p:cTn id="6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lstStyle/>
          <a:p>
            <a:pPr hangingPunct="0">
              <a:buNone/>
            </a:pPr>
            <a:r>
              <a:rPr lang="tr-TR" dirty="0" smtClean="0"/>
              <a:t>	</a:t>
            </a:r>
          </a:p>
          <a:p>
            <a:pPr hangingPunct="0">
              <a:buNone/>
            </a:pPr>
            <a:r>
              <a:rPr lang="tr-TR" dirty="0" smtClean="0"/>
              <a:t>	"Çöller düşünür, gün düşünür, gölgeler ağlar“ </a:t>
            </a:r>
            <a:r>
              <a:rPr lang="tr-TR" b="1" dirty="0" smtClean="0"/>
              <a:t>dizesindeki söz sanatı aşağıdakilerden hangisinde </a:t>
            </a:r>
            <a:r>
              <a:rPr lang="tr-TR" b="1" u="sng" dirty="0" smtClean="0"/>
              <a:t>yoktur</a:t>
            </a:r>
            <a:r>
              <a:rPr lang="tr-TR" b="1" dirty="0" smtClean="0"/>
              <a:t>?</a:t>
            </a:r>
            <a:endParaRPr lang="tr-TR" dirty="0" smtClean="0"/>
          </a:p>
          <a:p>
            <a:pPr hangingPunct="0">
              <a:buNone/>
            </a:pPr>
            <a:r>
              <a:rPr lang="tr-TR" dirty="0" smtClean="0"/>
              <a:t>	A)	Seni söyler bana dağlar, dereler</a:t>
            </a:r>
          </a:p>
          <a:p>
            <a:pPr hangingPunct="0">
              <a:buNone/>
            </a:pPr>
            <a:r>
              <a:rPr lang="tr-TR" dirty="0" smtClean="0"/>
              <a:t>	B)	İçinden konuşacak aynalar gözlerinle</a:t>
            </a:r>
          </a:p>
          <a:p>
            <a:pPr hangingPunct="0">
              <a:buNone/>
            </a:pPr>
            <a:r>
              <a:rPr lang="tr-TR" dirty="0" smtClean="0"/>
              <a:t>	C)	Zamandır seni sardığım kumaş</a:t>
            </a:r>
          </a:p>
          <a:p>
            <a:pPr hangingPunct="0">
              <a:buNone/>
            </a:pPr>
            <a:r>
              <a:rPr lang="tr-TR" dirty="0" smtClean="0"/>
              <a:t>	D)	Gamlı yolumuzda çağlayan o su</a:t>
            </a:r>
          </a:p>
          <a:p>
            <a:pPr hangingPunct="0">
              <a:buNone/>
            </a:pPr>
            <a:r>
              <a:rPr lang="tr-TR" dirty="0" smtClean="0"/>
              <a:t>	E)	Yollarsa her zaman biraz küskündür</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a:bodyPr>
          <a:lstStyle/>
          <a:p>
            <a:pPr hangingPunct="0">
              <a:buNone/>
            </a:pPr>
            <a:r>
              <a:rPr lang="tr-TR" dirty="0" smtClean="0"/>
              <a:t>	Benzetmenin yalnız temel öğeleriyle (benzeyen, benzetilen) yapılan benzetmeye teşbih-i beliğ (güzel benzetme) denir.</a:t>
            </a:r>
          </a:p>
          <a:p>
            <a:pPr hangingPunct="0">
              <a:buNone/>
            </a:pPr>
            <a:r>
              <a:rPr lang="tr-TR" b="1" dirty="0" smtClean="0"/>
              <a:t>	Aşağıdakilerin hangisinde bu açıklamanın bir örneği vardır?</a:t>
            </a:r>
            <a:endParaRPr lang="tr-TR" dirty="0" smtClean="0"/>
          </a:p>
          <a:p>
            <a:pPr hangingPunct="0">
              <a:buNone/>
            </a:pPr>
            <a:r>
              <a:rPr lang="tr-TR" dirty="0" smtClean="0"/>
              <a:t>	A)	Dün akşam ayla birlikte dolaştık.</a:t>
            </a:r>
          </a:p>
          <a:p>
            <a:pPr hangingPunct="0">
              <a:buNone/>
            </a:pPr>
            <a:r>
              <a:rPr lang="tr-TR" dirty="0" smtClean="0"/>
              <a:t>	B)	Şimdi çöllerde kalmış bir yalnızlıktır gece.</a:t>
            </a:r>
          </a:p>
          <a:p>
            <a:pPr hangingPunct="0">
              <a:buNone/>
            </a:pPr>
            <a:r>
              <a:rPr lang="tr-TR" dirty="0" smtClean="0"/>
              <a:t>	C)	Bitti o sevda, kesildi çığlıkları baykuşların.</a:t>
            </a:r>
          </a:p>
          <a:p>
            <a:pPr hangingPunct="0">
              <a:buNone/>
            </a:pPr>
            <a:r>
              <a:rPr lang="tr-TR" dirty="0" smtClean="0"/>
              <a:t>	D)	Sıcak rüzgarlar çekildi sonbaharda.</a:t>
            </a:r>
          </a:p>
          <a:p>
            <a:pPr hangingPunct="0">
              <a:buNone/>
            </a:pPr>
            <a:r>
              <a:rPr lang="tr-TR" dirty="0" smtClean="0"/>
              <a:t>	E)	Şu an daha iyi görüyorum insanları.</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fontScale="85000" lnSpcReduction="20000"/>
          </a:bodyPr>
          <a:lstStyle/>
          <a:p>
            <a:pPr hangingPunct="0">
              <a:buNone/>
            </a:pPr>
            <a:r>
              <a:rPr lang="tr-TR" dirty="0" smtClean="0"/>
              <a:t>	Bir durumu asıl nedeninden daha güzel ve hayali bir nedene bağlama sanatına "</a:t>
            </a:r>
            <a:r>
              <a:rPr lang="tr-TR" dirty="0" err="1" smtClean="0"/>
              <a:t>hüsn</a:t>
            </a:r>
            <a:r>
              <a:rPr lang="tr-TR" dirty="0" smtClean="0"/>
              <a:t>-i </a:t>
            </a:r>
            <a:r>
              <a:rPr lang="tr-TR" dirty="0" err="1" smtClean="0"/>
              <a:t>talil</a:t>
            </a:r>
            <a:r>
              <a:rPr lang="tr-TR" dirty="0" smtClean="0"/>
              <a:t>" (güzel neden bulma) denir.</a:t>
            </a:r>
          </a:p>
          <a:p>
            <a:pPr hangingPunct="0">
              <a:buNone/>
            </a:pPr>
            <a:r>
              <a:rPr lang="tr-TR" b="1" dirty="0" smtClean="0"/>
              <a:t>	Aşağıdakilerden hangisinde </a:t>
            </a:r>
            <a:r>
              <a:rPr lang="tr-TR" dirty="0" smtClean="0"/>
              <a:t>"güzel neden bulma"</a:t>
            </a:r>
            <a:r>
              <a:rPr lang="tr-TR" b="1" dirty="0" smtClean="0"/>
              <a:t> sanatı vardır?</a:t>
            </a:r>
            <a:endParaRPr lang="tr-TR" dirty="0" smtClean="0"/>
          </a:p>
          <a:p>
            <a:pPr hangingPunct="0">
              <a:buNone/>
            </a:pPr>
            <a:r>
              <a:rPr lang="tr-TR" dirty="0" smtClean="0"/>
              <a:t>	A)	Şimdi dolan bir gözdür sis içinde her kıyı</a:t>
            </a:r>
          </a:p>
          <a:p>
            <a:pPr hangingPunct="0">
              <a:buNone/>
            </a:pPr>
            <a:r>
              <a:rPr lang="tr-TR" dirty="0" smtClean="0"/>
              <a:t>		Hasretinden yanıyor bozkır çoraklarıyla</a:t>
            </a:r>
          </a:p>
          <a:p>
            <a:pPr hangingPunct="0">
              <a:buNone/>
            </a:pPr>
            <a:r>
              <a:rPr lang="tr-TR" dirty="0" smtClean="0"/>
              <a:t>	B)	Yeşil çamlar altında uyuyor şimdi ada</a:t>
            </a:r>
          </a:p>
          <a:p>
            <a:pPr hangingPunct="0">
              <a:buNone/>
            </a:pPr>
            <a:r>
              <a:rPr lang="tr-TR" dirty="0" smtClean="0"/>
              <a:t>		Şimdi kımıldamıyor zaman bile yerinden</a:t>
            </a:r>
          </a:p>
          <a:p>
            <a:pPr hangingPunct="0">
              <a:buNone/>
            </a:pPr>
            <a:r>
              <a:rPr lang="tr-TR" dirty="0" smtClean="0"/>
              <a:t>	C)	Bir bahar rüzgârından alarak bir sabah hız</a:t>
            </a:r>
          </a:p>
          <a:p>
            <a:pPr hangingPunct="0">
              <a:buNone/>
            </a:pPr>
            <a:r>
              <a:rPr lang="tr-TR" dirty="0" smtClean="0"/>
              <a:t>		Mevsimlerin ömrünü yaşamıştı aşkımız</a:t>
            </a:r>
          </a:p>
          <a:p>
            <a:pPr hangingPunct="0">
              <a:buNone/>
            </a:pPr>
            <a:r>
              <a:rPr lang="tr-TR" dirty="0" smtClean="0"/>
              <a:t>	D)	Gözümde bir damla su deniz olmuş taşıyor</a:t>
            </a:r>
          </a:p>
          <a:p>
            <a:pPr hangingPunct="0">
              <a:buNone/>
            </a:pPr>
            <a:r>
              <a:rPr lang="tr-TR" dirty="0" smtClean="0"/>
              <a:t>		Çöllerde kalmış gibi yanıyor yanıyorum</a:t>
            </a:r>
          </a:p>
          <a:p>
            <a:pPr hangingPunct="0">
              <a:buNone/>
            </a:pPr>
            <a:r>
              <a:rPr lang="tr-TR" dirty="0" smtClean="0"/>
              <a:t>	E)	Bütün gemicilerin ruhu bende yaşıyor</a:t>
            </a:r>
          </a:p>
          <a:p>
            <a:pPr hangingPunct="0">
              <a:buNone/>
            </a:pPr>
            <a:r>
              <a:rPr lang="tr-TR" dirty="0" smtClean="0"/>
              <a:t>		Başımdaki gökleri bir deniz sanıyorum</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dow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dow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wipe(dow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wipe(dow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wipe(down)">
                                      <p:cBhvr>
                                        <p:cTn id="6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lstStyle/>
          <a:p>
            <a:pPr hangingPunct="0">
              <a:buNone/>
            </a:pPr>
            <a:endParaRPr lang="tr-TR" dirty="0" smtClean="0"/>
          </a:p>
          <a:p>
            <a:pPr hangingPunct="0">
              <a:buNone/>
            </a:pPr>
            <a:endParaRPr lang="tr-TR" dirty="0" smtClean="0"/>
          </a:p>
          <a:p>
            <a:pPr hangingPunct="0">
              <a:buNone/>
            </a:pPr>
            <a:r>
              <a:rPr lang="tr-TR" dirty="0" smtClean="0"/>
              <a:t>	</a:t>
            </a:r>
            <a:r>
              <a:rPr lang="tr-TR" dirty="0" err="1" smtClean="0"/>
              <a:t>Nedem</a:t>
            </a:r>
            <a:r>
              <a:rPr lang="tr-TR" dirty="0" smtClean="0"/>
              <a:t> felek </a:t>
            </a:r>
            <a:r>
              <a:rPr lang="tr-TR" dirty="0" err="1" smtClean="0"/>
              <a:t>nedem</a:t>
            </a:r>
            <a:r>
              <a:rPr lang="tr-TR" dirty="0" smtClean="0"/>
              <a:t> yel aldı gitti                                              Gülü ben büyüttüm </a:t>
            </a:r>
            <a:r>
              <a:rPr lang="tr-TR" u="sng" dirty="0" smtClean="0"/>
              <a:t>el</a:t>
            </a:r>
            <a:r>
              <a:rPr lang="tr-TR" dirty="0" smtClean="0"/>
              <a:t> aldı gitti</a:t>
            </a:r>
          </a:p>
          <a:p>
            <a:pPr hangingPunct="0">
              <a:buNone/>
            </a:pPr>
            <a:r>
              <a:rPr lang="tr-TR" dirty="0" smtClean="0"/>
              <a:t>	</a:t>
            </a:r>
            <a:r>
              <a:rPr lang="tr-TR" b="1" dirty="0" smtClean="0"/>
              <a:t>Yukarıda altı çizili sözcükteki söz sanatı aşağıdakilerden hangisinde doğru verilmiştir?</a:t>
            </a:r>
            <a:endParaRPr lang="tr-TR" dirty="0" smtClean="0"/>
          </a:p>
          <a:p>
            <a:pPr hangingPunct="0">
              <a:buNone/>
            </a:pPr>
            <a:r>
              <a:rPr lang="tr-TR" dirty="0" smtClean="0"/>
              <a:t>	A) Cinas		     B) Tevriye	 C) Telmih</a:t>
            </a:r>
          </a:p>
          <a:p>
            <a:pPr hangingPunct="0">
              <a:buNone/>
            </a:pPr>
            <a:r>
              <a:rPr lang="tr-TR" dirty="0" smtClean="0"/>
              <a:t>		D) Teşhis			   E) Kinaye</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wipe(down)">
                                      <p:cBhvr>
                                        <p:cTn id="7" dur="500"/>
                                        <p:tgtEl>
                                          <p:spTgt spid="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wipe(down)">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wipe(down)">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wipe(down)">
                                      <p:cBhvr>
                                        <p:cTn id="2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lstStyle/>
          <a:p>
            <a:pPr hangingPunct="0">
              <a:buNone/>
            </a:pPr>
            <a:r>
              <a:rPr lang="tr-TR" dirty="0" smtClean="0"/>
              <a:t>	</a:t>
            </a:r>
          </a:p>
          <a:p>
            <a:pPr hangingPunct="0">
              <a:buNone/>
            </a:pPr>
            <a:r>
              <a:rPr lang="tr-TR" dirty="0" smtClean="0"/>
              <a:t>	"Evet, oğlum Hoca sevmezdi, bilirim </a:t>
            </a:r>
            <a:r>
              <a:rPr lang="tr-TR" u="sng" dirty="0" smtClean="0"/>
              <a:t>sarayı</a:t>
            </a:r>
            <a:endParaRPr lang="tr-TR" dirty="0" smtClean="0"/>
          </a:p>
          <a:p>
            <a:pPr hangingPunct="0">
              <a:buNone/>
            </a:pPr>
            <a:r>
              <a:rPr lang="tr-TR" dirty="0" smtClean="0"/>
              <a:t>	 Ama sövmezdi de hoşlanmadığından dolayı“</a:t>
            </a:r>
          </a:p>
          <a:p>
            <a:pPr hangingPunct="0">
              <a:buNone/>
            </a:pPr>
            <a:r>
              <a:rPr lang="tr-TR" b="1" dirty="0" smtClean="0"/>
              <a:t>	Yukarıdaki dizelerde altı çizili sözcükte bulunan söz sanatı aşağıdakilerden hangisidir?</a:t>
            </a:r>
            <a:endParaRPr lang="tr-TR" dirty="0" smtClean="0"/>
          </a:p>
          <a:p>
            <a:pPr hangingPunct="0">
              <a:buNone/>
            </a:pPr>
            <a:r>
              <a:rPr lang="tr-TR" dirty="0" smtClean="0"/>
              <a:t>	A) Teşhis		     B) Mecaz-ı </a:t>
            </a:r>
            <a:r>
              <a:rPr lang="tr-TR" dirty="0" err="1" smtClean="0"/>
              <a:t>Mürsel</a:t>
            </a:r>
            <a:r>
              <a:rPr lang="tr-TR" dirty="0" smtClean="0"/>
              <a:t>		   </a:t>
            </a:r>
          </a:p>
          <a:p>
            <a:pPr hangingPunct="0">
              <a:buNone/>
            </a:pPr>
            <a:r>
              <a:rPr lang="tr-TR" dirty="0" smtClean="0"/>
              <a:t>	C) Teşbih 	     D) Mübalağa		  </a:t>
            </a:r>
          </a:p>
          <a:p>
            <a:pPr hangingPunct="0">
              <a:buNone/>
            </a:pPr>
            <a:r>
              <a:rPr lang="tr-TR" dirty="0" smtClean="0"/>
              <a:t>	E) Cinas</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fontScale="70000" lnSpcReduction="20000"/>
          </a:bodyPr>
          <a:lstStyle/>
          <a:p>
            <a:r>
              <a:rPr lang="tr-TR" b="1" dirty="0" smtClean="0"/>
              <a:t>Aşağıdaki örnekleri inceleyiniz</a:t>
            </a:r>
          </a:p>
          <a:p>
            <a:pPr>
              <a:buNone/>
            </a:pPr>
            <a:r>
              <a:rPr lang="tr-TR" b="1" dirty="0" smtClean="0"/>
              <a:t>	</a:t>
            </a:r>
            <a:r>
              <a:rPr lang="tr-TR" dirty="0" smtClean="0"/>
              <a:t>"Ovadan bakılınca çelikten dev bir testere ağzını  andıran tepeler, yaz kış ışıl ışıldır.“</a:t>
            </a:r>
          </a:p>
          <a:p>
            <a:pPr>
              <a:buNone/>
            </a:pPr>
            <a:r>
              <a:rPr lang="tr-TR" dirty="0" smtClean="0"/>
              <a:t>	"Bütün gece vagondan vagona un çuvalları  taşımış hamallar gibiyiz.“</a:t>
            </a:r>
          </a:p>
          <a:p>
            <a:pPr>
              <a:buNone/>
            </a:pPr>
            <a:r>
              <a:rPr lang="tr-TR" dirty="0" smtClean="0"/>
              <a:t>	"Büyük sahra denen bu kum denizinde daha günlerce hamallık edeceğiz.“</a:t>
            </a:r>
          </a:p>
          <a:p>
            <a:pPr>
              <a:buNone/>
            </a:pPr>
            <a:r>
              <a:rPr lang="tr-TR" dirty="0" smtClean="0"/>
              <a:t>	"Erciş sapağında, Van Gölü mavi bir çarşaf gibi önüme  serildi.“</a:t>
            </a:r>
          </a:p>
          <a:p>
            <a:pPr>
              <a:buNone/>
            </a:pPr>
            <a:r>
              <a:rPr lang="tr-TR" dirty="0" smtClean="0"/>
              <a:t>	"Beş altı araba, gelin alayı gibi sıralandı.“</a:t>
            </a:r>
          </a:p>
          <a:p>
            <a:pPr>
              <a:buNone/>
            </a:pPr>
            <a:r>
              <a:rPr lang="tr-TR" dirty="0" smtClean="0"/>
              <a:t>	"Fırtınada bir deniz feneri kadar yalnızdım.“</a:t>
            </a:r>
          </a:p>
          <a:p>
            <a:pPr>
              <a:buNone/>
            </a:pPr>
            <a:r>
              <a:rPr lang="tr-TR" dirty="0" smtClean="0"/>
              <a:t>	"Rujlu dudakları açık bir yarayı andırıyordu.“</a:t>
            </a:r>
          </a:p>
          <a:p>
            <a:pPr>
              <a:buNone/>
            </a:pPr>
            <a:r>
              <a:rPr lang="tr-TR" dirty="0" smtClean="0"/>
              <a:t>	"Köpek leşi gibi uyuyor şehir.“</a:t>
            </a:r>
          </a:p>
          <a:p>
            <a:pPr>
              <a:buNone/>
            </a:pPr>
            <a:r>
              <a:rPr lang="tr-TR" dirty="0" smtClean="0"/>
              <a:t>	"Ağzımda bal gibi tatlı bir türkü…“</a:t>
            </a:r>
          </a:p>
          <a:p>
            <a:pPr>
              <a:buNone/>
            </a:pPr>
            <a:r>
              <a:rPr lang="tr-TR" dirty="0" smtClean="0"/>
              <a:t>	"İyi sözler söylenmiş bir kadın gibi güzelleşiyor dünya.“</a:t>
            </a:r>
          </a:p>
          <a:p>
            <a:pPr>
              <a:buNone/>
            </a:pPr>
            <a:r>
              <a:rPr lang="tr-TR" dirty="0" smtClean="0"/>
              <a:t>	"Sürüklenen bir kış ölüsüdür zaman.“</a:t>
            </a:r>
          </a:p>
          <a:p>
            <a:pPr>
              <a:buNone/>
            </a:pPr>
            <a:r>
              <a:rPr lang="tr-TR" dirty="0" smtClean="0"/>
              <a:t>	"Biliyorum / Şiir bir pencere kuşudur.“</a:t>
            </a:r>
          </a:p>
          <a:p>
            <a:pPr>
              <a:buNone/>
            </a:pPr>
            <a:r>
              <a:rPr lang="tr-TR" dirty="0" smtClean="0"/>
              <a:t>	"İnsan bir ormandır derdim sana hep.“</a:t>
            </a:r>
          </a:p>
          <a:p>
            <a:pPr>
              <a:buNone/>
            </a:pPr>
            <a:r>
              <a:rPr lang="tr-TR" dirty="0" smtClean="0"/>
              <a:t>	"Bir bakışı vardı Esma'nın / Kavak yelleri gibi pırıl pırıl."</a:t>
            </a:r>
            <a:br>
              <a:rPr lang="tr-TR" dirty="0" smtClean="0"/>
            </a:b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dow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dow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wipe(dow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wipe(dow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wipe(dow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wipe(down)">
                                      <p:cBhvr>
                                        <p:cTn id="67" dur="500"/>
                                        <p:tgtEl>
                                          <p:spTgt spid="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5">
                                            <p:txEl>
                                              <p:pRg st="13" end="13"/>
                                            </p:txEl>
                                          </p:spTgt>
                                        </p:tgtEl>
                                        <p:attrNameLst>
                                          <p:attrName>style.visibility</p:attrName>
                                        </p:attrNameLst>
                                      </p:cBhvr>
                                      <p:to>
                                        <p:strVal val="visible"/>
                                      </p:to>
                                    </p:set>
                                    <p:animEffect transition="in" filter="wipe(down)">
                                      <p:cBhvr>
                                        <p:cTn id="72" dur="500"/>
                                        <p:tgtEl>
                                          <p:spTgt spid="5">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5">
                                            <p:txEl>
                                              <p:pRg st="14" end="14"/>
                                            </p:txEl>
                                          </p:spTgt>
                                        </p:tgtEl>
                                        <p:attrNameLst>
                                          <p:attrName>style.visibility</p:attrName>
                                        </p:attrNameLst>
                                      </p:cBhvr>
                                      <p:to>
                                        <p:strVal val="visible"/>
                                      </p:to>
                                    </p:set>
                                    <p:animEffect transition="in" filter="wipe(down)">
                                      <p:cBhvr>
                                        <p:cTn id="77" dur="500"/>
                                        <p:tgtEl>
                                          <p:spTgt spid="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lstStyle/>
          <a:p>
            <a:pPr hangingPunct="0">
              <a:buNone/>
            </a:pPr>
            <a:r>
              <a:rPr lang="tr-TR" dirty="0" smtClean="0"/>
              <a:t>	</a:t>
            </a:r>
          </a:p>
          <a:p>
            <a:pPr hangingPunct="0">
              <a:buNone/>
            </a:pPr>
            <a:endParaRPr lang="tr-TR" dirty="0" smtClean="0"/>
          </a:p>
          <a:p>
            <a:pPr hangingPunct="0">
              <a:buNone/>
            </a:pPr>
            <a:r>
              <a:rPr lang="tr-TR" dirty="0" smtClean="0"/>
              <a:t>	Merkez-i hâke atsalar da bizi                                                  </a:t>
            </a:r>
            <a:r>
              <a:rPr lang="tr-TR" u="sng" dirty="0" err="1" smtClean="0"/>
              <a:t>Kürre</a:t>
            </a:r>
            <a:r>
              <a:rPr lang="tr-TR" u="sng" dirty="0" smtClean="0"/>
              <a:t>-i arzı patlatır çıkarız</a:t>
            </a:r>
            <a:r>
              <a:rPr lang="tr-TR" dirty="0" smtClean="0"/>
              <a:t>.</a:t>
            </a:r>
          </a:p>
          <a:p>
            <a:pPr hangingPunct="0">
              <a:buNone/>
            </a:pPr>
            <a:r>
              <a:rPr lang="tr-TR" dirty="0" smtClean="0"/>
              <a:t>	</a:t>
            </a:r>
            <a:r>
              <a:rPr lang="tr-TR" b="1" dirty="0" smtClean="0"/>
              <a:t>Yukarıdaki beyitte altı çizili dizede bulunan söz sanatı aşağıdakilerden hangisidir?</a:t>
            </a:r>
            <a:endParaRPr lang="tr-TR" dirty="0" smtClean="0"/>
          </a:p>
          <a:p>
            <a:pPr hangingPunct="0">
              <a:buNone/>
            </a:pPr>
            <a:r>
              <a:rPr lang="tr-TR" dirty="0" smtClean="0"/>
              <a:t>	A) Teşhis		B) Teşbih		C) İntak</a:t>
            </a:r>
          </a:p>
          <a:p>
            <a:pPr hangingPunct="0">
              <a:buNone/>
            </a:pPr>
            <a:r>
              <a:rPr lang="tr-TR" dirty="0" smtClean="0"/>
              <a:t>			D) Tezat		E) Mübalağa</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down)">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wipe(down)">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wipe(down)">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wipe(down)">
                                      <p:cBhvr>
                                        <p:cTn id="2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lstStyle/>
          <a:p>
            <a:pPr hangingPunct="0">
              <a:buNone/>
            </a:pPr>
            <a:r>
              <a:rPr lang="tr-TR" dirty="0" smtClean="0"/>
              <a:t>	"Senin kalbinden sürgün oldum ilkin                               Bütün sürgünlüklerim bir bakıma bu sürgünün bir süreği” mısralarında aynı ünsüz harflerin tekrarlanmasından oluşan bir ahenk vardır.</a:t>
            </a:r>
          </a:p>
          <a:p>
            <a:pPr hangingPunct="0">
              <a:buNone/>
            </a:pPr>
            <a:r>
              <a:rPr lang="tr-TR" dirty="0" smtClean="0"/>
              <a:t>	</a:t>
            </a:r>
            <a:r>
              <a:rPr lang="tr-TR" b="1" dirty="0" smtClean="0"/>
              <a:t>Bu sanat aşağıdakilerden hangisidir?</a:t>
            </a:r>
            <a:endParaRPr lang="tr-TR" dirty="0" smtClean="0"/>
          </a:p>
          <a:p>
            <a:pPr hangingPunct="0">
              <a:buNone/>
            </a:pPr>
            <a:r>
              <a:rPr lang="tr-TR" dirty="0" smtClean="0"/>
              <a:t>	A) Asonans		      B) Aliterasyon		    C) Cinas			       D) Kinaye			 E) Tevriye</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lstStyle/>
          <a:p>
            <a:pPr>
              <a:buNone/>
            </a:pPr>
            <a:r>
              <a:rPr lang="tr-TR" dirty="0" smtClean="0"/>
              <a:t>	Gel gül dedi bülbül güle gül gülmedi gitti</a:t>
            </a:r>
            <a:r>
              <a:rPr lang="tr-TR" dirty="0"/>
              <a:t> </a:t>
            </a:r>
            <a:endParaRPr lang="tr-TR" dirty="0" smtClean="0"/>
          </a:p>
          <a:p>
            <a:pPr>
              <a:buNone/>
            </a:pPr>
            <a:r>
              <a:rPr lang="tr-TR" dirty="0" smtClean="0"/>
              <a:t>	Gül bülbüle bülbül güle gülmedi gitti</a:t>
            </a:r>
          </a:p>
          <a:p>
            <a:pPr>
              <a:buNone/>
            </a:pPr>
            <a:r>
              <a:rPr lang="tr-TR" dirty="0" smtClean="0"/>
              <a:t>	Bu dizelerde aşağıdaki söz sanatlarından hangisi yoktur</a:t>
            </a:r>
            <a:r>
              <a:rPr lang="tr-TR" dirty="0" smtClean="0"/>
              <a:t>?</a:t>
            </a:r>
          </a:p>
          <a:p>
            <a:pPr>
              <a:buNone/>
            </a:pPr>
            <a:endParaRPr lang="tr-TR" dirty="0" smtClean="0"/>
          </a:p>
          <a:p>
            <a:pPr hangingPunct="0">
              <a:buNone/>
            </a:pPr>
            <a:r>
              <a:rPr lang="tr-TR" dirty="0" smtClean="0"/>
              <a:t>	A</a:t>
            </a:r>
            <a:r>
              <a:rPr lang="tr-TR" dirty="0" smtClean="0"/>
              <a:t>) Teşhis		</a:t>
            </a:r>
            <a:r>
              <a:rPr lang="tr-TR" dirty="0" smtClean="0"/>
              <a:t>      B</a:t>
            </a:r>
            <a:r>
              <a:rPr lang="tr-TR" dirty="0" smtClean="0"/>
              <a:t>) Teşbih		C) İntak</a:t>
            </a:r>
          </a:p>
          <a:p>
            <a:pPr hangingPunct="0">
              <a:buNone/>
            </a:pPr>
            <a:r>
              <a:rPr lang="tr-TR" dirty="0" smtClean="0"/>
              <a:t>			D) </a:t>
            </a:r>
            <a:r>
              <a:rPr lang="tr-TR" dirty="0" smtClean="0"/>
              <a:t>Aliterasyon</a:t>
            </a:r>
            <a:r>
              <a:rPr lang="tr-TR" dirty="0" smtClean="0"/>
              <a:t>	</a:t>
            </a:r>
            <a:r>
              <a:rPr lang="tr-TR" dirty="0" smtClean="0"/>
              <a:t>     E</a:t>
            </a:r>
            <a:r>
              <a:rPr lang="tr-TR" dirty="0" smtClean="0"/>
              <a:t>) </a:t>
            </a:r>
            <a:r>
              <a:rPr lang="tr-TR" dirty="0" smtClean="0"/>
              <a:t>Asonans</a:t>
            </a:r>
            <a:endParaRPr lang="tr-TR" dirty="0" smtClean="0"/>
          </a:p>
          <a:p>
            <a:pPr>
              <a:buNone/>
            </a:pPr>
            <a:endParaRPr lang="tr-T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wipe(down)">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wipe(down)">
                                      <p:cBhvr>
                                        <p:cTn id="2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fontScale="70000" lnSpcReduction="20000"/>
          </a:bodyPr>
          <a:lstStyle/>
          <a:p>
            <a:pPr>
              <a:buNone/>
            </a:pPr>
            <a:r>
              <a:rPr lang="tr-TR" b="1" dirty="0" smtClean="0"/>
              <a:t>	İSTİARE (EĞRETİLEME)</a:t>
            </a:r>
            <a:endParaRPr lang="tr-TR" dirty="0" smtClean="0"/>
          </a:p>
          <a:p>
            <a:pPr>
              <a:buNone/>
            </a:pPr>
            <a:r>
              <a:rPr lang="tr-TR" dirty="0" smtClean="0"/>
              <a:t>	Temel öğelerden (benzeyen, kendisine benzetilen) sadece biri söylenerek yapılan benzetmeye istiare denir. İstiare, bir sözün benzetme amacıyla, başka bir söz yerine kullanılması olarak da tanımlanabilir.</a:t>
            </a:r>
          </a:p>
          <a:p>
            <a:pPr>
              <a:buNone/>
            </a:pPr>
            <a:r>
              <a:rPr lang="tr-TR" b="1" dirty="0" smtClean="0"/>
              <a:t>	"Yuvayı yapan dişi kuştur."</a:t>
            </a:r>
            <a:r>
              <a:rPr lang="tr-TR" dirty="0" smtClean="0"/>
              <a:t/>
            </a:r>
            <a:br>
              <a:rPr lang="tr-TR" dirty="0" smtClean="0"/>
            </a:br>
            <a:endParaRPr lang="tr-TR" dirty="0" smtClean="0"/>
          </a:p>
          <a:p>
            <a:pPr>
              <a:buNone/>
            </a:pPr>
            <a:r>
              <a:rPr lang="tr-TR" dirty="0" smtClean="0"/>
              <a:t>	İstiareler ikiye ayrılır:</a:t>
            </a:r>
          </a:p>
          <a:p>
            <a:pPr>
              <a:buNone/>
            </a:pPr>
            <a:r>
              <a:rPr lang="tr-TR" b="1" dirty="0" smtClean="0"/>
              <a:t>	AÇIK İSTİARE:</a:t>
            </a:r>
            <a:r>
              <a:rPr lang="tr-TR" dirty="0" smtClean="0"/>
              <a:t> Sadece kendisine benzetilen kullanılır.</a:t>
            </a:r>
          </a:p>
          <a:p>
            <a:pPr>
              <a:buNone/>
            </a:pPr>
            <a:r>
              <a:rPr lang="tr-TR" b="1" dirty="0" smtClean="0"/>
              <a:t>	KAPALI İSTİARE:</a:t>
            </a:r>
            <a:r>
              <a:rPr lang="tr-TR" dirty="0" smtClean="0"/>
              <a:t> Sadece benzeyen kullanılır.</a:t>
            </a:r>
          </a:p>
          <a:p>
            <a:pPr>
              <a:buNone/>
            </a:pPr>
            <a:r>
              <a:rPr lang="tr-TR" dirty="0" smtClean="0"/>
              <a:t>	ÖRNEKLER: </a:t>
            </a:r>
          </a:p>
          <a:p>
            <a:pPr>
              <a:buNone/>
            </a:pPr>
            <a:r>
              <a:rPr lang="tr-TR" dirty="0" smtClean="0"/>
              <a:t>	Gözlerinden göğsüme </a:t>
            </a:r>
            <a:r>
              <a:rPr lang="tr-TR" dirty="0"/>
              <a:t>sayısız yıldız akar </a:t>
            </a:r>
            <a:endParaRPr lang="tr-TR" dirty="0" smtClean="0"/>
          </a:p>
          <a:p>
            <a:pPr>
              <a:buNone/>
            </a:pPr>
            <a:r>
              <a:rPr lang="tr-TR" dirty="0" smtClean="0"/>
              <a:t>	Kara dutum, </a:t>
            </a:r>
            <a:r>
              <a:rPr lang="tr-TR" dirty="0"/>
              <a:t>çatal karam, </a:t>
            </a:r>
            <a:r>
              <a:rPr lang="tr-TR" dirty="0" err="1"/>
              <a:t>çingenem</a:t>
            </a:r>
            <a:r>
              <a:rPr lang="tr-TR" dirty="0"/>
              <a:t> </a:t>
            </a:r>
            <a:r>
              <a:rPr lang="tr-TR" dirty="0" smtClean="0"/>
              <a:t>                                                           Nar </a:t>
            </a:r>
            <a:r>
              <a:rPr lang="tr-TR" dirty="0"/>
              <a:t>tanem, nur tanem, bir tanem </a:t>
            </a:r>
            <a:endParaRPr lang="tr-TR" dirty="0" smtClean="0"/>
          </a:p>
          <a:p>
            <a:pPr>
              <a:buNone/>
            </a:pPr>
            <a:r>
              <a:rPr lang="tr-TR" dirty="0" smtClean="0"/>
              <a:t>	Çadırlar </a:t>
            </a:r>
            <a:r>
              <a:rPr lang="tr-TR" dirty="0"/>
              <a:t>dağa kuruldu </a:t>
            </a:r>
            <a:r>
              <a:rPr lang="tr-TR" dirty="0" smtClean="0"/>
              <a:t>                                                                              Hücum </a:t>
            </a:r>
            <a:r>
              <a:rPr lang="tr-TR" dirty="0"/>
              <a:t>borusu vuruldu </a:t>
            </a:r>
            <a:r>
              <a:rPr lang="tr-TR" dirty="0" smtClean="0"/>
              <a:t>                                                                                     Bir Sarıkamış uğruna                                                                                             Doksan bin fidan kırıldı   </a:t>
            </a:r>
          </a:p>
          <a:p>
            <a:pPr>
              <a:buNone/>
            </a:pPr>
            <a:r>
              <a:rPr lang="tr-TR" dirty="0" smtClean="0"/>
              <a:t>	Garbın </a:t>
            </a:r>
            <a:r>
              <a:rPr lang="tr-TR" dirty="0"/>
              <a:t>ucunda, son kıyıdan en gürültülü </a:t>
            </a:r>
            <a:r>
              <a:rPr lang="tr-TR" dirty="0" smtClean="0"/>
              <a:t>                                                                     Bir </a:t>
            </a:r>
            <a:r>
              <a:rPr lang="tr-TR" dirty="0" err="1"/>
              <a:t>med</a:t>
            </a:r>
            <a:r>
              <a:rPr lang="tr-TR" dirty="0"/>
              <a:t> zamanı gökyüzü </a:t>
            </a:r>
            <a:r>
              <a:rPr lang="tr-TR" dirty="0" smtClean="0"/>
              <a:t>kurşunla </a:t>
            </a:r>
            <a:r>
              <a:rPr lang="tr-TR" dirty="0"/>
              <a:t>örtülü    </a:t>
            </a:r>
          </a:p>
          <a:p>
            <a:endParaRPr lang="tr-TR" dirty="0" smtClean="0"/>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dow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dow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wipe(dow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wipe(down)">
                                      <p:cBhvr>
                                        <p:cTn id="5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12968" cy="6264696"/>
          </a:xfrm>
        </p:spPr>
        <p:txBody>
          <a:bodyPr>
            <a:normAutofit fontScale="92500" lnSpcReduction="20000"/>
          </a:bodyPr>
          <a:lstStyle/>
          <a:p>
            <a:pPr>
              <a:buNone/>
            </a:pPr>
            <a:r>
              <a:rPr lang="tr-TR" dirty="0" smtClean="0"/>
              <a:t>	Kız </a:t>
            </a:r>
            <a:r>
              <a:rPr lang="tr-TR" dirty="0"/>
              <a:t>çocukları </a:t>
            </a:r>
            <a:r>
              <a:rPr lang="tr-TR" dirty="0" smtClean="0"/>
              <a:t>yuvadan bir bir uçup gidiyordu </a:t>
            </a:r>
          </a:p>
          <a:p>
            <a:pPr>
              <a:buNone/>
            </a:pPr>
            <a:r>
              <a:rPr lang="tr-TR" dirty="0" smtClean="0"/>
              <a:t>	Uzanırlar </a:t>
            </a:r>
            <a:r>
              <a:rPr lang="tr-TR" dirty="0"/>
              <a:t>çimenlerin üstüne bitap </a:t>
            </a:r>
            <a:r>
              <a:rPr lang="tr-TR" dirty="0" smtClean="0"/>
              <a:t>                                                Salkımlardan </a:t>
            </a:r>
            <a:r>
              <a:rPr lang="tr-TR" dirty="0"/>
              <a:t>damla damla süzülür mehtap   </a:t>
            </a:r>
            <a:endParaRPr lang="tr-TR" dirty="0" smtClean="0"/>
          </a:p>
          <a:p>
            <a:endParaRPr lang="tr-TR" dirty="0" smtClean="0"/>
          </a:p>
          <a:p>
            <a:pPr>
              <a:buNone/>
            </a:pPr>
            <a:r>
              <a:rPr lang="tr-TR" dirty="0" smtClean="0"/>
              <a:t>	"Can kafeste durmaz uçar / Dünya bir han konan göçer."</a:t>
            </a:r>
            <a:br>
              <a:rPr lang="tr-TR" dirty="0" smtClean="0"/>
            </a:br>
            <a:r>
              <a:rPr lang="tr-TR" dirty="0" smtClean="0"/>
              <a:t> </a:t>
            </a:r>
            <a:br>
              <a:rPr lang="tr-TR" dirty="0" smtClean="0"/>
            </a:br>
            <a:r>
              <a:rPr lang="tr-TR" dirty="0" smtClean="0"/>
              <a:t>"Yüce dağların başında salkım salkım olan bulut."</a:t>
            </a:r>
          </a:p>
          <a:p>
            <a:pPr>
              <a:buNone/>
            </a:pPr>
            <a:r>
              <a:rPr lang="tr-TR" dirty="0" smtClean="0"/>
              <a:t>	"Yeşil kurbağalar öter göllerde                                                Kırıldı kanadım kaldım çöllerde.”</a:t>
            </a:r>
          </a:p>
          <a:p>
            <a:pPr>
              <a:buNone/>
            </a:pPr>
            <a:endParaRPr lang="tr-TR" dirty="0" smtClean="0"/>
          </a:p>
          <a:p>
            <a:pPr>
              <a:buNone/>
            </a:pPr>
            <a:r>
              <a:rPr lang="tr-TR" dirty="0"/>
              <a:t>	</a:t>
            </a:r>
            <a:r>
              <a:rPr lang="tr-TR" dirty="0" smtClean="0"/>
              <a:t>O </a:t>
            </a:r>
            <a:r>
              <a:rPr lang="tr-TR" dirty="0"/>
              <a:t>kızıl zafer kartalının / Çankaya'da kurulmuş yuvası."</a:t>
            </a:r>
            <a:br>
              <a:rPr lang="tr-TR" dirty="0"/>
            </a:br>
            <a:r>
              <a:rPr lang="tr-TR" dirty="0"/>
              <a:t> </a:t>
            </a:r>
            <a:br>
              <a:rPr lang="tr-TR" dirty="0"/>
            </a:b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wipe(down)">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wipe(down)">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wipe(down)">
                                      <p:cBhvr>
                                        <p:cTn id="2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284</TotalTime>
  <Words>80</Words>
  <Application>Microsoft Office PowerPoint</Application>
  <PresentationFormat>Ekran Gösterisi (4:3)</PresentationFormat>
  <Paragraphs>587</Paragraphs>
  <Slides>72</Slides>
  <Notes>0</Notes>
  <HiddenSlides>0</HiddenSlides>
  <MMClips>0</MMClips>
  <ScaleCrop>false</ScaleCrop>
  <HeadingPairs>
    <vt:vector size="4" baseType="variant">
      <vt:variant>
        <vt:lpstr>Tema</vt:lpstr>
      </vt:variant>
      <vt:variant>
        <vt:i4>1</vt:i4>
      </vt:variant>
      <vt:variant>
        <vt:lpstr>Slayt Başlıkları</vt:lpstr>
      </vt:variant>
      <vt:variant>
        <vt:i4>72</vt:i4>
      </vt:variant>
    </vt:vector>
  </HeadingPairs>
  <TitlesOfParts>
    <vt:vector size="73" baseType="lpstr">
      <vt:lpstr>Ofis Teması</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Slayt 34</vt:lpstr>
      <vt:lpstr>Slayt 35</vt:lpstr>
      <vt:lpstr>Slayt 36</vt:lpstr>
      <vt:lpstr>Slayt 37</vt:lpstr>
      <vt:lpstr>Slayt 38</vt:lpstr>
      <vt:lpstr>Slayt 39</vt:lpstr>
      <vt:lpstr>Slayt 40</vt:lpstr>
      <vt:lpstr>Slayt 41</vt:lpstr>
      <vt:lpstr>Slayt 42</vt:lpstr>
      <vt:lpstr>Slayt 43</vt:lpstr>
      <vt:lpstr>Slayt 44</vt:lpstr>
      <vt:lpstr>Slayt 45</vt:lpstr>
      <vt:lpstr>Slayt 46</vt:lpstr>
      <vt:lpstr>Slayt 47</vt:lpstr>
      <vt:lpstr>Slayt 48</vt:lpstr>
      <vt:lpstr>Slayt 49</vt:lpstr>
      <vt:lpstr>Slayt 50</vt:lpstr>
      <vt:lpstr>Slayt 51</vt:lpstr>
      <vt:lpstr>Slayt 52</vt:lpstr>
      <vt:lpstr>Slayt 53</vt:lpstr>
      <vt:lpstr>Slayt 54</vt:lpstr>
      <vt:lpstr>Slayt 55</vt:lpstr>
      <vt:lpstr>Slayt 56</vt:lpstr>
      <vt:lpstr>Slayt 57</vt:lpstr>
      <vt:lpstr>Slayt 58</vt:lpstr>
      <vt:lpstr>Slayt 59</vt:lpstr>
      <vt:lpstr>Slayt 60</vt:lpstr>
      <vt:lpstr>Slayt 61</vt:lpstr>
      <vt:lpstr>Slayt 62</vt:lpstr>
      <vt:lpstr>Slayt 63</vt:lpstr>
      <vt:lpstr>Slayt 64</vt:lpstr>
      <vt:lpstr>Slayt 65</vt:lpstr>
      <vt:lpstr>Slayt 66</vt:lpstr>
      <vt:lpstr>Slayt 67</vt:lpstr>
      <vt:lpstr>Slayt 68</vt:lpstr>
      <vt:lpstr>Slayt 69</vt:lpstr>
      <vt:lpstr>Slayt 70</vt:lpstr>
      <vt:lpstr>Slayt 71</vt:lpstr>
      <vt:lpstr>Slayt 72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mpasa</dc:creator>
  <cp:lastModifiedBy>mpasa</cp:lastModifiedBy>
  <cp:revision>6</cp:revision>
  <dcterms:created xsi:type="dcterms:W3CDTF">2012-11-21T18:23:27Z</dcterms:created>
  <dcterms:modified xsi:type="dcterms:W3CDTF">2013-02-20T02:44:19Z</dcterms:modified>
</cp:coreProperties>
</file>